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939" r:id="rId3"/>
    <p:sldId id="967" r:id="rId4"/>
    <p:sldId id="968" r:id="rId5"/>
    <p:sldId id="969" r:id="rId6"/>
    <p:sldId id="970" r:id="rId7"/>
    <p:sldId id="971" r:id="rId8"/>
    <p:sldId id="975" r:id="rId9"/>
    <p:sldId id="850" r:id="rId10"/>
    <p:sldId id="886" r:id="rId11"/>
    <p:sldId id="887" r:id="rId12"/>
    <p:sldId id="888" r:id="rId13"/>
    <p:sldId id="889" r:id="rId14"/>
    <p:sldId id="934" r:id="rId15"/>
    <p:sldId id="891" r:id="rId16"/>
    <p:sldId id="890" r:id="rId17"/>
    <p:sldId id="976" r:id="rId18"/>
    <p:sldId id="977" r:id="rId19"/>
    <p:sldId id="935" r:id="rId20"/>
    <p:sldId id="936" r:id="rId21"/>
    <p:sldId id="793" r:id="rId22"/>
    <p:sldId id="892" r:id="rId23"/>
    <p:sldId id="893" r:id="rId24"/>
    <p:sldId id="894" r:id="rId25"/>
    <p:sldId id="895" r:id="rId26"/>
    <p:sldId id="896" r:id="rId27"/>
    <p:sldId id="897" r:id="rId28"/>
    <p:sldId id="973" r:id="rId29"/>
    <p:sldId id="974" r:id="rId30"/>
    <p:sldId id="901" r:id="rId31"/>
    <p:sldId id="902" r:id="rId32"/>
    <p:sldId id="903" r:id="rId33"/>
    <p:sldId id="898" r:id="rId34"/>
    <p:sldId id="899" r:id="rId35"/>
    <p:sldId id="900" r:id="rId36"/>
    <p:sldId id="927" r:id="rId37"/>
    <p:sldId id="905" r:id="rId38"/>
    <p:sldId id="906" r:id="rId39"/>
    <p:sldId id="907" r:id="rId40"/>
    <p:sldId id="908" r:id="rId41"/>
    <p:sldId id="909" r:id="rId42"/>
    <p:sldId id="910" r:id="rId43"/>
    <p:sldId id="911" r:id="rId44"/>
    <p:sldId id="912" r:id="rId45"/>
    <p:sldId id="913" r:id="rId46"/>
    <p:sldId id="932" r:id="rId47"/>
    <p:sldId id="914" r:id="rId48"/>
    <p:sldId id="915" r:id="rId49"/>
    <p:sldId id="917" r:id="rId50"/>
    <p:sldId id="916" r:id="rId51"/>
    <p:sldId id="918" r:id="rId52"/>
    <p:sldId id="925" r:id="rId53"/>
    <p:sldId id="920" r:id="rId54"/>
    <p:sldId id="921" r:id="rId55"/>
    <p:sldId id="928" r:id="rId56"/>
    <p:sldId id="922" r:id="rId57"/>
    <p:sldId id="926" r:id="rId58"/>
    <p:sldId id="923" r:id="rId59"/>
    <p:sldId id="924" r:id="rId60"/>
    <p:sldId id="972" r:id="rId61"/>
    <p:sldId id="940" r:id="rId62"/>
    <p:sldId id="941" r:id="rId63"/>
    <p:sldId id="942" r:id="rId64"/>
    <p:sldId id="943" r:id="rId65"/>
    <p:sldId id="944" r:id="rId66"/>
    <p:sldId id="945" r:id="rId67"/>
    <p:sldId id="946" r:id="rId68"/>
    <p:sldId id="947" r:id="rId69"/>
    <p:sldId id="948" r:id="rId70"/>
    <p:sldId id="949" r:id="rId71"/>
    <p:sldId id="950" r:id="rId72"/>
    <p:sldId id="951" r:id="rId73"/>
    <p:sldId id="952" r:id="rId74"/>
    <p:sldId id="953" r:id="rId75"/>
    <p:sldId id="954" r:id="rId76"/>
    <p:sldId id="955" r:id="rId77"/>
    <p:sldId id="956" r:id="rId78"/>
    <p:sldId id="958" r:id="rId79"/>
    <p:sldId id="959" r:id="rId80"/>
    <p:sldId id="960" r:id="rId81"/>
    <p:sldId id="961" r:id="rId82"/>
    <p:sldId id="962" r:id="rId83"/>
    <p:sldId id="957" r:id="rId84"/>
    <p:sldId id="963" r:id="rId85"/>
    <p:sldId id="938" r:id="rId86"/>
    <p:sldId id="964" r:id="rId87"/>
    <p:sldId id="965" r:id="rId88"/>
    <p:sldId id="966" r:id="rId89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FF99"/>
    <a:srgbClr val="FFFFCC"/>
    <a:srgbClr val="FFCC00"/>
    <a:srgbClr val="CCFF99"/>
    <a:srgbClr val="FF99FF"/>
    <a:srgbClr val="009242"/>
    <a:srgbClr val="00823B"/>
    <a:srgbClr val="FF99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3668" autoAdjust="0"/>
  </p:normalViewPr>
  <p:slideViewPr>
    <p:cSldViewPr>
      <p:cViewPr>
        <p:scale>
          <a:sx n="85" d="100"/>
          <a:sy n="85" d="100"/>
        </p:scale>
        <p:origin x="130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  <a:pPr/>
              <a:t>10/30/2021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38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52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64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26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075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1638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1266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每一个节点的分支</a:t>
            </a:r>
            <a:r>
              <a:rPr lang="en-US" altLang="zh-CN" dirty="0" smtClean="0"/>
              <a:t>=</a:t>
            </a:r>
            <a:r>
              <a:rPr lang="zh-CN" altLang="en-US" dirty="0" smtClean="0"/>
              <a:t>关键码</a:t>
            </a:r>
            <a:r>
              <a:rPr lang="en-US" altLang="zh-CN" dirty="0" smtClean="0"/>
              <a:t>+</a:t>
            </a:r>
            <a:r>
              <a:rPr lang="zh-CN" altLang="en-US" dirty="0" smtClean="0"/>
              <a:t>上一层的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个分支（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263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548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1610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37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00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54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9934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9718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59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查找失败，</a:t>
            </a:r>
            <a:r>
              <a:rPr lang="en-US" altLang="zh-CN" dirty="0" smtClean="0"/>
              <a:t>Hot</a:t>
            </a:r>
            <a:r>
              <a:rPr lang="zh-CN" altLang="en-US" dirty="0" smtClean="0"/>
              <a:t>指向某个叶节点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889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514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1869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4521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674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242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6346EF-A289-430F-9D0D-2B2A0A2B25EF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49018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7E2345-A37D-4541-8151-5F3217259A64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61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1111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7521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378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1841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650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210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8052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1262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724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033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11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4734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931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98242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876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510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4741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733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622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24723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2402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638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11413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11107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6802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18586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308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71426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9328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46109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09156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65905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90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92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23243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82943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4366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98232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0895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7505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90557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53963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7547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38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9290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0435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08171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53649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6377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6606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97763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521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8248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07742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356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68091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76360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0178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92260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3383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7528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070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59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3419872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286"/>
            <a:ext cx="9144000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323527" y="1844336"/>
            <a:ext cx="8353425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9pPr>
          </a:lstStyle>
          <a:p>
            <a:endParaRPr lang="zh-CN" altLang="en-US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299840" y="393305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kern="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1pPr>
            <a:lvl2pPr>
              <a:buClr>
                <a:srgbClr val="C00000"/>
              </a:buClr>
              <a:buSzPct val="8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070" y="66328"/>
            <a:ext cx="7599362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黑体" pitchFamily="49" charset="-122"/>
                <a:ea typeface="黑体" pitchFamily="49" charset="-122"/>
              </a:defRPr>
            </a:lvl1pPr>
            <a:lvl2pPr>
              <a:defRPr sz="2800">
                <a:latin typeface="黑体" pitchFamily="49" charset="-122"/>
                <a:ea typeface="黑体" pitchFamily="49" charset="-122"/>
              </a:defRPr>
            </a:lvl2pPr>
            <a:lvl3pPr>
              <a:defRPr sz="2400">
                <a:latin typeface="黑体" pitchFamily="49" charset="-122"/>
                <a:ea typeface="黑体" pitchFamily="49" charset="-122"/>
              </a:defRPr>
            </a:lvl3pPr>
            <a:lvl4pPr>
              <a:defRPr sz="2000">
                <a:latin typeface="黑体" pitchFamily="49" charset="-122"/>
                <a:ea typeface="黑体" pitchFamily="49" charset="-122"/>
              </a:defRPr>
            </a:lvl4pPr>
            <a:lvl5pPr>
              <a:defRPr sz="2000">
                <a:latin typeface="黑体" pitchFamily="49" charset="-122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  <a:pPr/>
              <a:t>2021/10/30</a:t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latin typeface="Arial Black" pitchFamily="34" charset="0"/>
                <a:ea typeface="宋体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49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itchFamily="2" charset="2"/>
        <a:buChar char="p"/>
        <a:defRPr sz="3200">
          <a:solidFill>
            <a:schemeClr val="tx1"/>
          </a:solidFill>
          <a:latin typeface="Courier New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Courier New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itchFamily="2" charset="2"/>
        <a:buChar char="p"/>
        <a:defRPr sz="2400">
          <a:solidFill>
            <a:schemeClr val="tx1"/>
          </a:solidFill>
          <a:latin typeface="Courier New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数据结构 </a:t>
            </a:r>
            <a:r>
              <a:rPr lang="zh-CN" altLang="en-US" sz="5400" b="1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第</a:t>
            </a:r>
            <a:r>
              <a:rPr lang="zh-CN" altLang="en-US" sz="5400" b="1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八</a:t>
            </a:r>
            <a:r>
              <a:rPr lang="zh-CN" altLang="en-US" sz="5400" b="1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讲</a:t>
            </a:r>
            <a:endParaRPr lang="zh-CN" altLang="en-US" sz="5400" b="1" dirty="0" smtClean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4800" b="1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              </a:t>
            </a:r>
            <a:r>
              <a:rPr lang="en-US" altLang="zh-CN" sz="4800" b="1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lang="zh-CN" altLang="en-US" sz="4800" b="1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树、红黑树和</a:t>
            </a:r>
            <a:r>
              <a:rPr lang="en-US" altLang="zh-CN" sz="4800" b="1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KD</a:t>
            </a:r>
            <a:r>
              <a:rPr lang="zh-CN" altLang="en-US" sz="4800" b="1" dirty="0" smtClean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树</a:t>
            </a:r>
            <a:endParaRPr lang="en-US" altLang="zh-CN" sz="4800" b="1" dirty="0" smtClean="0">
              <a:solidFill>
                <a:srgbClr val="0000CC"/>
              </a:solidFill>
              <a:latin typeface="微软雅黑"/>
              <a:ea typeface="微软雅黑"/>
              <a:cs typeface="微软雅黑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itchFamily="2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331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丁贵广</a:t>
            </a:r>
            <a:endParaRPr lang="en-US" altLang="zh-CN" sz="36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清华大学软件学院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7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由内存和外存组成二级存储系统，数据全部存放于外存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计算过程中将内存作为外存的高速缓存，存放最常用的数据复制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借助高效的调度算法，将“高速”与“大容量”结合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两个相邻存储级别之间的数据传输称为“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如前，内存与外存之间的访问速度差异在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个数量级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因此，数据结构和算法的设计应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尽可能降低外存的访问次数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54577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分级存储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当数据规模大到内存无法容纳需要存储于外存时，传统的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树由于查找过程的访问次数过多，效率极大降低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磁盘往往不是严格按需读取，而是每次都会预读，即使只需要一个字节，磁盘也会从这个位置开始，顺序向后读取一定长度的数据放入内存。这样做的理论依据是计算机科学中著名的局部性原理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一个数据被用到时，其附近的数据也通常会马上被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 b="3837"/>
          <a:stretch/>
        </p:blipFill>
        <p:spPr>
          <a:xfrm>
            <a:off x="4125682" y="4542040"/>
            <a:ext cx="4730757" cy="1800200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65718" y="4520739"/>
            <a:ext cx="40462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就时间成本而言，外存中读取连续一千个字节和读取单个字节几乎没有区别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42804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892794" cy="497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多路搜索树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将二叉搜索树改为多路搜索树，每个节点数据变多，降低读取次数，提高时间效率。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如下图，通过左右孩子合并，得到四路搜索树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进一步可推广到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路搜索树，统称多路搜索树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每搜索一层，都在对应的“大节点”读取一组关键码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k=8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（每个大节点有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个关键码及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个分支）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12357" y="3209492"/>
            <a:ext cx="3600400" cy="1323246"/>
            <a:chOff x="179512" y="3140968"/>
            <a:chExt cx="3960440" cy="1440160"/>
          </a:xfrm>
        </p:grpSpPr>
        <p:sp>
          <p:nvSpPr>
            <p:cNvPr id="4" name="圆角矩形 3"/>
            <p:cNvSpPr/>
            <p:nvPr/>
          </p:nvSpPr>
          <p:spPr bwMode="auto">
            <a:xfrm>
              <a:off x="1835696" y="3140968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2123728" y="3180859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267744" y="3438488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936950" y="3429000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10" name="直接箭头连接符 9"/>
            <p:cNvCxnSpPr>
              <a:stCxn id="6" idx="3"/>
              <a:endCxn id="9" idx="7"/>
            </p:cNvCxnSpPr>
            <p:nvPr/>
          </p:nvCxnSpPr>
          <p:spPr bwMode="auto">
            <a:xfrm flipH="1">
              <a:off x="2059875" y="3303784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26" name="直接箭头连接符 25"/>
            <p:cNvCxnSpPr/>
            <p:nvPr/>
          </p:nvCxnSpPr>
          <p:spPr bwMode="auto">
            <a:xfrm>
              <a:off x="2250440" y="3306252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29" name="圆角矩形 28"/>
            <p:cNvSpPr/>
            <p:nvPr/>
          </p:nvSpPr>
          <p:spPr bwMode="auto">
            <a:xfrm>
              <a:off x="125963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154766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169168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136088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33" name="直接箭头连接符 32"/>
            <p:cNvCxnSpPr>
              <a:stCxn id="30" idx="3"/>
              <a:endCxn id="32" idx="7"/>
            </p:cNvCxnSpPr>
            <p:nvPr/>
          </p:nvCxnSpPr>
          <p:spPr bwMode="auto">
            <a:xfrm flipH="1">
              <a:off x="148381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34" name="直接箭头连接符 33"/>
            <p:cNvCxnSpPr/>
            <p:nvPr/>
          </p:nvCxnSpPr>
          <p:spPr bwMode="auto">
            <a:xfrm>
              <a:off x="167437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35" name="圆角矩形 34"/>
            <p:cNvSpPr/>
            <p:nvPr/>
          </p:nvSpPr>
          <p:spPr bwMode="auto">
            <a:xfrm>
              <a:off x="233975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262778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277180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244100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39" name="直接箭头连接符 38"/>
            <p:cNvCxnSpPr>
              <a:stCxn id="36" idx="3"/>
              <a:endCxn id="38" idx="7"/>
            </p:cNvCxnSpPr>
            <p:nvPr/>
          </p:nvCxnSpPr>
          <p:spPr bwMode="auto">
            <a:xfrm flipH="1">
              <a:off x="256393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40" name="直接箭头连接符 39"/>
            <p:cNvCxnSpPr/>
            <p:nvPr/>
          </p:nvCxnSpPr>
          <p:spPr bwMode="auto">
            <a:xfrm>
              <a:off x="275449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41" name="圆角矩形 40"/>
            <p:cNvSpPr/>
            <p:nvPr/>
          </p:nvSpPr>
          <p:spPr bwMode="auto">
            <a:xfrm>
              <a:off x="17951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46754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 bwMode="auto">
            <a:xfrm>
              <a:off x="61156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 bwMode="auto">
            <a:xfrm>
              <a:off x="28076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45" name="直接箭头连接符 44"/>
            <p:cNvCxnSpPr>
              <a:stCxn id="42" idx="3"/>
              <a:endCxn id="44" idx="7"/>
            </p:cNvCxnSpPr>
            <p:nvPr/>
          </p:nvCxnSpPr>
          <p:spPr bwMode="auto">
            <a:xfrm flipH="1">
              <a:off x="40369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 bwMode="auto">
            <a:xfrm>
              <a:off x="59425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47" name="圆角矩形 46"/>
            <p:cNvSpPr/>
            <p:nvPr/>
          </p:nvSpPr>
          <p:spPr bwMode="auto">
            <a:xfrm>
              <a:off x="341987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370790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385192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352112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51" name="直接箭头连接符 50"/>
            <p:cNvCxnSpPr>
              <a:stCxn id="48" idx="3"/>
              <a:endCxn id="50" idx="7"/>
            </p:cNvCxnSpPr>
            <p:nvPr/>
          </p:nvCxnSpPr>
          <p:spPr bwMode="auto">
            <a:xfrm flipH="1">
              <a:off x="364405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383461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53" name="直接箭头连接符 52"/>
            <p:cNvCxnSpPr>
              <a:endCxn id="48" idx="0"/>
            </p:cNvCxnSpPr>
            <p:nvPr/>
          </p:nvCxnSpPr>
          <p:spPr bwMode="auto">
            <a:xfrm>
              <a:off x="2413001" y="3544315"/>
              <a:ext cx="1366911" cy="5726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  <p:cxnSp>
          <p:nvCxnSpPr>
            <p:cNvPr id="56" name="直接箭头连接符 55"/>
            <p:cNvCxnSpPr>
              <a:stCxn id="9" idx="3"/>
              <a:endCxn id="42" idx="0"/>
            </p:cNvCxnSpPr>
            <p:nvPr/>
          </p:nvCxnSpPr>
          <p:spPr bwMode="auto">
            <a:xfrm flipH="1">
              <a:off x="539552" y="3551925"/>
              <a:ext cx="1418489" cy="5650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  <p:cxnSp>
          <p:nvCxnSpPr>
            <p:cNvPr id="59" name="直接箭头连接符 58"/>
            <p:cNvCxnSpPr>
              <a:endCxn id="36" idx="1"/>
            </p:cNvCxnSpPr>
            <p:nvPr/>
          </p:nvCxnSpPr>
          <p:spPr bwMode="auto">
            <a:xfrm>
              <a:off x="2364825" y="3571887"/>
              <a:ext cx="284050" cy="5661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  <p:cxnSp>
          <p:nvCxnSpPr>
            <p:cNvPr id="62" name="直接箭头连接符 61"/>
            <p:cNvCxnSpPr>
              <a:endCxn id="30" idx="0"/>
            </p:cNvCxnSpPr>
            <p:nvPr/>
          </p:nvCxnSpPr>
          <p:spPr bwMode="auto">
            <a:xfrm flipH="1">
              <a:off x="1619672" y="3575736"/>
              <a:ext cx="385113" cy="5412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</p:grpSp>
      <p:sp>
        <p:nvSpPr>
          <p:cNvPr id="154" name="右箭头 153"/>
          <p:cNvSpPr/>
          <p:nvPr/>
        </p:nvSpPr>
        <p:spPr bwMode="auto">
          <a:xfrm>
            <a:off x="4525637" y="3402933"/>
            <a:ext cx="683103" cy="440242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4812156" y="3324875"/>
            <a:ext cx="4137132" cy="1207863"/>
            <a:chOff x="4539324" y="3301257"/>
            <a:chExt cx="4519188" cy="1269259"/>
          </a:xfrm>
        </p:grpSpPr>
        <p:grpSp>
          <p:nvGrpSpPr>
            <p:cNvPr id="114" name="组合 113"/>
            <p:cNvGrpSpPr/>
            <p:nvPr/>
          </p:nvGrpSpPr>
          <p:grpSpPr>
            <a:xfrm>
              <a:off x="6286176" y="3301257"/>
              <a:ext cx="1087825" cy="288032"/>
              <a:chOff x="5800437" y="5794323"/>
              <a:chExt cx="1087825" cy="288032"/>
            </a:xfrm>
          </p:grpSpPr>
          <p:sp>
            <p:nvSpPr>
              <p:cNvPr id="67" name="圆角矩形 66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71" name="直接箭头连接符 70"/>
              <p:cNvCxnSpPr>
                <a:stCxn id="68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72" name="直接箭头连接符 71"/>
              <p:cNvCxnSpPr>
                <a:stCxn id="68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13" name="椭圆 112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cxnSp>
          <p:nvCxnSpPr>
            <p:cNvPr id="97" name="直接箭头连接符 96"/>
            <p:cNvCxnSpPr>
              <a:endCxn id="137" idx="0"/>
            </p:cNvCxnSpPr>
            <p:nvPr/>
          </p:nvCxnSpPr>
          <p:spPr bwMode="auto">
            <a:xfrm>
              <a:off x="7285948" y="3551925"/>
              <a:ext cx="1228652" cy="7305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grpSp>
          <p:nvGrpSpPr>
            <p:cNvPr id="115" name="组合 114"/>
            <p:cNvGrpSpPr/>
            <p:nvPr/>
          </p:nvGrpSpPr>
          <p:grpSpPr>
            <a:xfrm>
              <a:off x="4539324" y="4282484"/>
              <a:ext cx="1087825" cy="288032"/>
              <a:chOff x="5800437" y="5794323"/>
              <a:chExt cx="1087825" cy="288032"/>
            </a:xfrm>
          </p:grpSpPr>
          <p:sp>
            <p:nvSpPr>
              <p:cNvPr id="116" name="圆角矩形 115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19" name="直接箭头连接符 118"/>
              <p:cNvCxnSpPr>
                <a:stCxn id="117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20" name="直接箭头连接符 119"/>
              <p:cNvCxnSpPr>
                <a:stCxn id="117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21" name="椭圆 120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683112" y="4282484"/>
              <a:ext cx="1087825" cy="288032"/>
              <a:chOff x="5800437" y="5794323"/>
              <a:chExt cx="1087825" cy="288032"/>
            </a:xfrm>
          </p:grpSpPr>
          <p:sp>
            <p:nvSpPr>
              <p:cNvPr id="123" name="圆角矩形 122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26" name="直接箭头连接符 125"/>
              <p:cNvCxnSpPr>
                <a:stCxn id="124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27" name="直接箭头连接符 126"/>
              <p:cNvCxnSpPr>
                <a:stCxn id="124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28" name="椭圆 127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6826900" y="4282484"/>
              <a:ext cx="1087825" cy="288032"/>
              <a:chOff x="5800437" y="5794323"/>
              <a:chExt cx="1087825" cy="288032"/>
            </a:xfrm>
          </p:grpSpPr>
          <p:sp>
            <p:nvSpPr>
              <p:cNvPr id="130" name="圆角矩形 129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33" name="直接箭头连接符 132"/>
              <p:cNvCxnSpPr>
                <a:stCxn id="131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34" name="直接箭头连接符 133"/>
              <p:cNvCxnSpPr>
                <a:stCxn id="131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35" name="椭圆 134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7970687" y="4282484"/>
              <a:ext cx="1087825" cy="288032"/>
              <a:chOff x="5800437" y="5794323"/>
              <a:chExt cx="1087825" cy="288032"/>
            </a:xfrm>
          </p:grpSpPr>
          <p:sp>
            <p:nvSpPr>
              <p:cNvPr id="137" name="圆角矩形 136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40" name="直接箭头连接符 139"/>
              <p:cNvCxnSpPr>
                <a:stCxn id="138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41" name="直接箭头连接符 140"/>
              <p:cNvCxnSpPr>
                <a:stCxn id="138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42" name="椭圆 141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cxnSp>
          <p:nvCxnSpPr>
            <p:cNvPr id="98" name="直接箭头连接符 97"/>
            <p:cNvCxnSpPr>
              <a:endCxn id="116" idx="0"/>
            </p:cNvCxnSpPr>
            <p:nvPr/>
          </p:nvCxnSpPr>
          <p:spPr bwMode="auto">
            <a:xfrm flipH="1">
              <a:off x="5083237" y="3551925"/>
              <a:ext cx="1288963" cy="7305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00" name="直接箭头连接符 99"/>
            <p:cNvCxnSpPr>
              <a:endCxn id="123" idx="0"/>
            </p:cNvCxnSpPr>
            <p:nvPr/>
          </p:nvCxnSpPr>
          <p:spPr bwMode="auto">
            <a:xfrm flipH="1">
              <a:off x="6227025" y="3551925"/>
              <a:ext cx="433207" cy="7305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99" name="直接箭头连接符 98"/>
            <p:cNvCxnSpPr>
              <a:endCxn id="130" idx="0"/>
            </p:cNvCxnSpPr>
            <p:nvPr/>
          </p:nvCxnSpPr>
          <p:spPr bwMode="auto">
            <a:xfrm>
              <a:off x="7020272" y="3544315"/>
              <a:ext cx="350541" cy="738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1686186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5262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实际应为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B-Tree), 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路平衡搜索树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3)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所有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叶节点深度相同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结点至少有两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个分支</a:t>
                </a:r>
                <a:endPara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除叶子节点外，节点的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分支数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度数）比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限制节点的分支数可能，根据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节点的分支数允许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范围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命名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树，如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(2,3)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(2,4)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2,3)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树表明，每节点的分支数范围最少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个，最多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(2,4)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树表明，每节点的分支数范围最少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个，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5262979"/>
              </a:xfrm>
              <a:prstGeom prst="rect">
                <a:avLst/>
              </a:prstGeom>
              <a:blipFill>
                <a:blip r:embed="rId3"/>
                <a:stretch>
                  <a:fillRect l="-1571" t="-1506" r="-410" b="-17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23912" y="240885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952059" y="239675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085922" y="2396753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529208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876256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164288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745232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5436096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6372200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5148064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64908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5004048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731945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5443913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7096075" y="3164239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7466679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7668344" y="346118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52059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36296" y="3459209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66638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6382716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623451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8028384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7746500" y="3154915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矩形 25"/>
          <p:cNvSpPr/>
          <p:nvPr/>
        </p:nvSpPr>
        <p:spPr bwMode="auto">
          <a:xfrm>
            <a:off x="2163030" y="23967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369188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953364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241396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endCxn id="27" idx="0"/>
          </p:cNvCxnSpPr>
          <p:nvPr/>
        </p:nvCxnSpPr>
        <p:spPr bwMode="auto">
          <a:xfrm flipH="1">
            <a:off x="1513204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>
            <a:off x="2449308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H="1">
            <a:off x="1225172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" name="直接箭头连接符 33"/>
          <p:cNvCxnSpPr/>
          <p:nvPr/>
        </p:nvCxnSpPr>
        <p:spPr bwMode="auto">
          <a:xfrm>
            <a:off x="1642016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" name="矩形 34"/>
          <p:cNvSpPr/>
          <p:nvPr/>
        </p:nvSpPr>
        <p:spPr bwMode="auto">
          <a:xfrm>
            <a:off x="1081156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809053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521021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 flipH="1">
            <a:off x="3132864" y="3164193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9" name="直接箭头连接符 38"/>
          <p:cNvCxnSpPr/>
          <p:nvPr/>
        </p:nvCxnSpPr>
        <p:spPr bwMode="auto">
          <a:xfrm>
            <a:off x="3543787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0" name="矩形 39"/>
          <p:cNvSpPr/>
          <p:nvPr/>
        </p:nvSpPr>
        <p:spPr bwMode="auto">
          <a:xfrm>
            <a:off x="3745452" y="34611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3129487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84380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4" name="直接箭头连接符 43"/>
          <p:cNvCxnSpPr/>
          <p:nvPr/>
        </p:nvCxnSpPr>
        <p:spPr bwMode="auto">
          <a:xfrm flipH="1">
            <a:off x="2459824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5" name="矩形 44"/>
          <p:cNvSpPr/>
          <p:nvPr/>
        </p:nvSpPr>
        <p:spPr bwMode="auto">
          <a:xfrm>
            <a:off x="231161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 bwMode="auto">
          <a:xfrm>
            <a:off x="2307785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6229938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59720124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5709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实际应为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B-Tree), 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路平衡搜索树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3)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300"/>
                  </a:spcAft>
                  <a:buClr>
                    <a:srgbClr val="C00000"/>
                  </a:buClr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Bef>
                    <a:spcPts val="600"/>
                  </a:spcBef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除叶子节点外，节点的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分支数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度数）比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关键码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树，每个非根节点的关键码个数不能过少，也不能超过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m-1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证明：第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层关键码总数</a:t>
                </a:r>
                <a:r>
                  <a:rPr lang="en-US" altLang="zh-CN" sz="2400" b="1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，其上一层分支总数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k-1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，本层分支总数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，满足：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k-1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</a:t>
                </a:r>
                <a:r>
                  <a:rPr lang="en-US" altLang="zh-CN" sz="2400" b="1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，可递推得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300"/>
                  </a:spcAft>
                  <a:buClr>
                    <a:srgbClr val="C00000"/>
                  </a:buClr>
                  <a:defRPr/>
                </a:pP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+…+</a:t>
                </a:r>
                <a:r>
                  <a:rPr lang="en-US" altLang="zh-CN" sz="2400" b="1" dirty="0" err="1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err="1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L</a:t>
                </a:r>
                <a:r>
                  <a:rPr lang="en-US" altLang="zh-CN" sz="2400" b="1" baseline="-25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endParaRPr lang="en-US" altLang="zh-CN" sz="2400" b="1" baseline="-25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5709255"/>
              </a:xfrm>
              <a:prstGeom prst="rect">
                <a:avLst/>
              </a:prstGeom>
              <a:blipFill>
                <a:blip r:embed="rId3"/>
                <a:stretch>
                  <a:fillRect l="-1571" t="-1389" r="-410" b="-16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23912" y="240885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952059" y="239675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085922" y="2396753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529208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876256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164288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745232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5436096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6372200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5148064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64908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5004048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731945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5443913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7096075" y="3164239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7466679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7668344" y="346118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52059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36296" y="3459209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66638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6382716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623451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8028384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7746500" y="3154915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矩形 25"/>
          <p:cNvSpPr/>
          <p:nvPr/>
        </p:nvSpPr>
        <p:spPr bwMode="auto">
          <a:xfrm>
            <a:off x="2163030" y="23967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369188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953364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241396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endCxn id="27" idx="0"/>
          </p:cNvCxnSpPr>
          <p:nvPr/>
        </p:nvCxnSpPr>
        <p:spPr bwMode="auto">
          <a:xfrm flipH="1">
            <a:off x="1513204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>
            <a:off x="2449308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H="1">
            <a:off x="1225172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" name="直接箭头连接符 33"/>
          <p:cNvCxnSpPr/>
          <p:nvPr/>
        </p:nvCxnSpPr>
        <p:spPr bwMode="auto">
          <a:xfrm>
            <a:off x="1642016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" name="矩形 34"/>
          <p:cNvSpPr/>
          <p:nvPr/>
        </p:nvSpPr>
        <p:spPr bwMode="auto">
          <a:xfrm>
            <a:off x="1081156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809053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521021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 flipH="1">
            <a:off x="3132864" y="3164193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9" name="直接箭头连接符 38"/>
          <p:cNvCxnSpPr/>
          <p:nvPr/>
        </p:nvCxnSpPr>
        <p:spPr bwMode="auto">
          <a:xfrm>
            <a:off x="3543787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0" name="矩形 39"/>
          <p:cNvSpPr/>
          <p:nvPr/>
        </p:nvSpPr>
        <p:spPr bwMode="auto">
          <a:xfrm>
            <a:off x="3745452" y="34611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3129487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84380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4" name="直接箭头连接符 43"/>
          <p:cNvCxnSpPr/>
          <p:nvPr/>
        </p:nvCxnSpPr>
        <p:spPr bwMode="auto">
          <a:xfrm flipH="1">
            <a:off x="2459824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5" name="矩形 44"/>
          <p:cNvSpPr/>
          <p:nvPr/>
        </p:nvSpPr>
        <p:spPr bwMode="auto">
          <a:xfrm>
            <a:off x="231161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 bwMode="auto">
          <a:xfrm>
            <a:off x="2307785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6229938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6" name="组合 5"/>
          <p:cNvGrpSpPr/>
          <p:nvPr/>
        </p:nvGrpSpPr>
        <p:grpSpPr>
          <a:xfrm>
            <a:off x="1115617" y="3714999"/>
            <a:ext cx="7705158" cy="645214"/>
            <a:chOff x="1115617" y="3714999"/>
            <a:chExt cx="7705158" cy="645214"/>
          </a:xfrm>
        </p:grpSpPr>
        <p:grpSp>
          <p:nvGrpSpPr>
            <p:cNvPr id="4" name="组合 3"/>
            <p:cNvGrpSpPr/>
            <p:nvPr/>
          </p:nvGrpSpPr>
          <p:grpSpPr>
            <a:xfrm>
              <a:off x="5004048" y="3714999"/>
              <a:ext cx="3312368" cy="267678"/>
              <a:chOff x="5004048" y="3714999"/>
              <a:chExt cx="3312368" cy="267678"/>
            </a:xfrm>
          </p:grpSpPr>
          <p:cxnSp>
            <p:nvCxnSpPr>
              <p:cNvPr id="70" name="直接箭头连接符 69"/>
              <p:cNvCxnSpPr/>
              <p:nvPr/>
            </p:nvCxnSpPr>
            <p:spPr bwMode="auto">
              <a:xfrm>
                <a:off x="5292080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3" name="直接箭头连接符 52"/>
              <p:cNvCxnSpPr/>
              <p:nvPr/>
            </p:nvCxnSpPr>
            <p:spPr bwMode="auto">
              <a:xfrm>
                <a:off x="5004048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5" name="直接箭头连接符 54"/>
              <p:cNvCxnSpPr/>
              <p:nvPr/>
            </p:nvCxnSpPr>
            <p:spPr bwMode="auto">
              <a:xfrm>
                <a:off x="6522542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6" name="直接箭头连接符 55"/>
              <p:cNvCxnSpPr/>
              <p:nvPr/>
            </p:nvCxnSpPr>
            <p:spPr bwMode="auto">
              <a:xfrm>
                <a:off x="6234510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7" name="直接箭头连接符 56"/>
              <p:cNvCxnSpPr/>
              <p:nvPr/>
            </p:nvCxnSpPr>
            <p:spPr bwMode="auto">
              <a:xfrm>
                <a:off x="7956376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8" name="直接箭头连接符 57"/>
              <p:cNvCxnSpPr/>
              <p:nvPr/>
            </p:nvCxnSpPr>
            <p:spPr bwMode="auto">
              <a:xfrm>
                <a:off x="7668344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9" name="直接箭头连接符 58"/>
              <p:cNvCxnSpPr/>
              <p:nvPr/>
            </p:nvCxnSpPr>
            <p:spPr bwMode="auto">
              <a:xfrm>
                <a:off x="8316416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0" name="直接箭头连接符 59"/>
              <p:cNvCxnSpPr/>
              <p:nvPr/>
            </p:nvCxnSpPr>
            <p:spPr bwMode="auto">
              <a:xfrm>
                <a:off x="8028384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2" name="直接箭头连接符 61"/>
              <p:cNvCxnSpPr/>
              <p:nvPr/>
            </p:nvCxnSpPr>
            <p:spPr bwMode="auto">
              <a:xfrm>
                <a:off x="5731945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3" name="直接箭头连接符 62"/>
              <p:cNvCxnSpPr/>
              <p:nvPr/>
            </p:nvCxnSpPr>
            <p:spPr bwMode="auto">
              <a:xfrm>
                <a:off x="5443913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4" name="直接箭头连接符 63"/>
              <p:cNvCxnSpPr/>
              <p:nvPr/>
            </p:nvCxnSpPr>
            <p:spPr bwMode="auto">
              <a:xfrm>
                <a:off x="6952059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5" name="直接箭头连接符 64"/>
              <p:cNvCxnSpPr/>
              <p:nvPr/>
            </p:nvCxnSpPr>
            <p:spPr bwMode="auto">
              <a:xfrm>
                <a:off x="6664027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6" name="直接箭头连接符 65"/>
              <p:cNvCxnSpPr/>
              <p:nvPr/>
            </p:nvCxnSpPr>
            <p:spPr bwMode="auto">
              <a:xfrm>
                <a:off x="7524328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7" name="直接箭头连接符 66"/>
              <p:cNvCxnSpPr/>
              <p:nvPr/>
            </p:nvCxnSpPr>
            <p:spPr bwMode="auto">
              <a:xfrm>
                <a:off x="7236296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9" name="直接箭头连接符 68"/>
              <p:cNvCxnSpPr/>
              <p:nvPr/>
            </p:nvCxnSpPr>
            <p:spPr bwMode="auto">
              <a:xfrm>
                <a:off x="6031783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</p:grpSp>
        <p:sp>
          <p:nvSpPr>
            <p:cNvPr id="75" name="矩形 74"/>
            <p:cNvSpPr/>
            <p:nvPr/>
          </p:nvSpPr>
          <p:spPr>
            <a:xfrm>
              <a:off x="1115617" y="3990881"/>
              <a:ext cx="7705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可以证明：最底层叶子节点的分支总数（紫色键）比树的关键码总数</a:t>
              </a:r>
              <a:r>
                <a:rPr lang="en-US" altLang="zh-CN" b="1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b="1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b="1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62998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7387833" y="3645577"/>
            <a:ext cx="648072" cy="274099"/>
            <a:chOff x="7171024" y="3102290"/>
            <a:chExt cx="648072" cy="274099"/>
          </a:xfrm>
        </p:grpSpPr>
        <p:sp>
          <p:nvSpPr>
            <p:cNvPr id="90" name="圆角矩形 8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1" name="椭圆 9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3" name="椭圆 9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4" name="椭圆 9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04691" y="3068960"/>
            <a:ext cx="648072" cy="274099"/>
            <a:chOff x="7171024" y="3102290"/>
            <a:chExt cx="648072" cy="274099"/>
          </a:xfrm>
        </p:grpSpPr>
        <p:sp>
          <p:nvSpPr>
            <p:cNvPr id="69" name="圆角矩形 68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89661" y="1134543"/>
                <a:ext cx="8928992" cy="5464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r>
                  <a:rPr lang="en-US" altLang="zh-CN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树高</a:t>
                </a:r>
                <a:r>
                  <a:rPr lang="en-US" altLang="zh-CN" sz="32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num>
                              <m:den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为树的关键码总数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+mj-ea"/>
                  <a:buAutoNum type="circleNumDbPlain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证明不等式左边。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固定时，为使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树更矮，各节点都应包含尽可能多的关键码。因此，各层次上节点数至多为：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</m:t>
                      </m:r>
                    </m:oMath>
                  </m:oMathPara>
                </a14:m>
                <a:endParaRPr lang="en-US" altLang="zh-CN" sz="2000" b="1" dirty="0" smtClean="0"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…</m:t>
                      </m:r>
                    </m:oMath>
                  </m:oMathPara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据前一页结论有，</a:t>
                </a:r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sup>
                    </m:sSup>
                  </m:oMath>
                </a14:m>
                <a:endParaRPr lang="en-US" altLang="zh-CN" sz="2000" b="1" dirty="0" smtClean="0"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2000" b="1" dirty="0" smtClean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≥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000" b="1" i="1" dirty="0">
                  <a:solidFill>
                    <a:schemeClr val="accent2">
                      <a:lumMod val="50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61" y="1134543"/>
                <a:ext cx="8928992" cy="5464253"/>
              </a:xfrm>
              <a:prstGeom prst="rect">
                <a:avLst/>
              </a:prstGeom>
              <a:blipFill>
                <a:blip r:embed="rId3"/>
                <a:stretch>
                  <a:fillRect l="-1571" t="-14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>
            <a:endCxn id="83" idx="0"/>
          </p:cNvCxnSpPr>
          <p:nvPr/>
        </p:nvCxnSpPr>
        <p:spPr bwMode="auto">
          <a:xfrm>
            <a:off x="5780310" y="3346341"/>
            <a:ext cx="887443" cy="2926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" name="直接箭头连接符 7"/>
          <p:cNvCxnSpPr>
            <a:endCxn id="102" idx="0"/>
          </p:cNvCxnSpPr>
          <p:nvPr/>
        </p:nvCxnSpPr>
        <p:spPr bwMode="auto">
          <a:xfrm flipH="1">
            <a:off x="4579521" y="3346048"/>
            <a:ext cx="910294" cy="292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66" name="矩形 65"/>
          <p:cNvSpPr/>
          <p:nvPr/>
        </p:nvSpPr>
        <p:spPr>
          <a:xfrm>
            <a:off x="6005051" y="3027091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((3,5)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的矮胖情况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箭头连接符 73"/>
          <p:cNvCxnSpPr>
            <a:endCxn id="108" idx="0"/>
          </p:cNvCxnSpPr>
          <p:nvPr/>
        </p:nvCxnSpPr>
        <p:spPr bwMode="auto">
          <a:xfrm flipH="1">
            <a:off x="3535405" y="3346048"/>
            <a:ext cx="1794782" cy="294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5" name="直接箭头连接符 74"/>
          <p:cNvCxnSpPr>
            <a:stCxn id="69" idx="2"/>
            <a:endCxn id="96" idx="0"/>
          </p:cNvCxnSpPr>
          <p:nvPr/>
        </p:nvCxnSpPr>
        <p:spPr bwMode="auto">
          <a:xfrm flipH="1">
            <a:off x="5623637" y="3343059"/>
            <a:ext cx="5090" cy="2926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7" name="直接箭头连接符 76"/>
          <p:cNvCxnSpPr>
            <a:endCxn id="90" idx="0"/>
          </p:cNvCxnSpPr>
          <p:nvPr/>
        </p:nvCxnSpPr>
        <p:spPr bwMode="auto">
          <a:xfrm>
            <a:off x="5952384" y="3349159"/>
            <a:ext cx="1759485" cy="296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82" name="组合 81"/>
          <p:cNvGrpSpPr/>
          <p:nvPr/>
        </p:nvGrpSpPr>
        <p:grpSpPr>
          <a:xfrm>
            <a:off x="6343717" y="3639004"/>
            <a:ext cx="648072" cy="274099"/>
            <a:chOff x="7171024" y="3102290"/>
            <a:chExt cx="648072" cy="274099"/>
          </a:xfrm>
        </p:grpSpPr>
        <p:sp>
          <p:nvSpPr>
            <p:cNvPr id="83" name="圆角矩形 82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4" name="椭圆 83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5" name="椭圆 84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7" name="椭圆 86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299601" y="3635718"/>
            <a:ext cx="648072" cy="274099"/>
            <a:chOff x="7171024" y="3102290"/>
            <a:chExt cx="648072" cy="274099"/>
          </a:xfrm>
        </p:grpSpPr>
        <p:sp>
          <p:nvSpPr>
            <p:cNvPr id="96" name="圆角矩形 9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255485" y="3639004"/>
            <a:ext cx="648072" cy="274099"/>
            <a:chOff x="7171024" y="3102290"/>
            <a:chExt cx="648072" cy="274099"/>
          </a:xfrm>
        </p:grpSpPr>
        <p:sp>
          <p:nvSpPr>
            <p:cNvPr id="102" name="圆角矩形 10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3" name="椭圆 10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4" name="椭圆 10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211369" y="3640819"/>
            <a:ext cx="648072" cy="274099"/>
            <a:chOff x="7171024" y="3102290"/>
            <a:chExt cx="648072" cy="274099"/>
          </a:xfrm>
        </p:grpSpPr>
        <p:sp>
          <p:nvSpPr>
            <p:cNvPr id="108" name="圆角矩形 10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9" name="椭圆 10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0" name="椭圆 10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2" name="椭圆 11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2123728" y="4144506"/>
            <a:ext cx="648072" cy="274099"/>
            <a:chOff x="7171024" y="3102290"/>
            <a:chExt cx="648072" cy="274099"/>
          </a:xfrm>
        </p:grpSpPr>
        <p:sp>
          <p:nvSpPr>
            <p:cNvPr id="252" name="圆角矩形 25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3" name="椭圆 25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4" name="椭圆 25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5" name="椭圆 25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6" name="椭圆 25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2814628" y="4143711"/>
            <a:ext cx="648072" cy="274099"/>
            <a:chOff x="7171024" y="3102290"/>
            <a:chExt cx="648072" cy="274099"/>
          </a:xfrm>
        </p:grpSpPr>
        <p:sp>
          <p:nvSpPr>
            <p:cNvPr id="258" name="圆角矩形 25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9" name="椭圆 25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0" name="椭圆 25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1" name="椭圆 26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2" name="椭圆 26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3502610" y="4140081"/>
            <a:ext cx="648072" cy="274099"/>
            <a:chOff x="7171024" y="3102290"/>
            <a:chExt cx="648072" cy="274099"/>
          </a:xfrm>
        </p:grpSpPr>
        <p:sp>
          <p:nvSpPr>
            <p:cNvPr id="264" name="圆角矩形 26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5" name="椭圆 26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6" name="椭圆 26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7" name="椭圆 26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8" name="椭圆 26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4193510" y="4139286"/>
            <a:ext cx="648072" cy="274099"/>
            <a:chOff x="7171024" y="3102290"/>
            <a:chExt cx="648072" cy="274099"/>
          </a:xfrm>
        </p:grpSpPr>
        <p:sp>
          <p:nvSpPr>
            <p:cNvPr id="270" name="圆角矩形 26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1" name="椭圆 27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2" name="椭圆 27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3" name="椭圆 27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4" name="椭圆 27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4885366" y="4134823"/>
            <a:ext cx="648072" cy="274099"/>
            <a:chOff x="7171024" y="3102290"/>
            <a:chExt cx="648072" cy="274099"/>
          </a:xfrm>
        </p:grpSpPr>
        <p:sp>
          <p:nvSpPr>
            <p:cNvPr id="276" name="圆角矩形 27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7" name="椭圆 27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8" name="椭圆 27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9" name="椭圆 27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0" name="椭圆 27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5576266" y="4134028"/>
            <a:ext cx="648072" cy="274099"/>
            <a:chOff x="7171024" y="3102290"/>
            <a:chExt cx="648072" cy="274099"/>
          </a:xfrm>
        </p:grpSpPr>
        <p:sp>
          <p:nvSpPr>
            <p:cNvPr id="282" name="圆角矩形 28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3" name="椭圆 28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4" name="椭圆 28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5" name="椭圆 28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6" name="椭圆 28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6264248" y="4130398"/>
            <a:ext cx="648072" cy="274099"/>
            <a:chOff x="7171024" y="3102290"/>
            <a:chExt cx="648072" cy="274099"/>
          </a:xfrm>
        </p:grpSpPr>
        <p:sp>
          <p:nvSpPr>
            <p:cNvPr id="288" name="圆角矩形 28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9" name="椭圆 28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0" name="椭圆 28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1" name="椭圆 29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2" name="椭圆 29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6955148" y="4129603"/>
            <a:ext cx="648072" cy="274099"/>
            <a:chOff x="7171024" y="3102290"/>
            <a:chExt cx="648072" cy="274099"/>
          </a:xfrm>
        </p:grpSpPr>
        <p:sp>
          <p:nvSpPr>
            <p:cNvPr id="294" name="圆角矩形 29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5" name="椭圆 29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6" name="椭圆 29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" name="椭圆 29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8" name="椭圆 29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7643130" y="4125641"/>
            <a:ext cx="648072" cy="274099"/>
            <a:chOff x="7171024" y="3102290"/>
            <a:chExt cx="648072" cy="274099"/>
          </a:xfrm>
        </p:grpSpPr>
        <p:sp>
          <p:nvSpPr>
            <p:cNvPr id="300" name="圆角矩形 29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1" name="椭圆 30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2" name="椭圆 30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3" name="椭圆 30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4" name="椭圆 30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8334030" y="4124846"/>
            <a:ext cx="648072" cy="274099"/>
            <a:chOff x="7171024" y="3102290"/>
            <a:chExt cx="648072" cy="274099"/>
          </a:xfrm>
        </p:grpSpPr>
        <p:sp>
          <p:nvSpPr>
            <p:cNvPr id="306" name="圆角矩形 30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7" name="椭圆 30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8" name="椭圆 30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0" name="椭圆 30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2124886" y="4477160"/>
            <a:ext cx="648072" cy="274099"/>
            <a:chOff x="7171024" y="3102290"/>
            <a:chExt cx="648072" cy="274099"/>
          </a:xfrm>
        </p:grpSpPr>
        <p:sp>
          <p:nvSpPr>
            <p:cNvPr id="312" name="圆角矩形 31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3" name="椭圆 31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4" name="椭圆 31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5" name="椭圆 31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6" name="椭圆 31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2815786" y="4476365"/>
            <a:ext cx="648072" cy="274099"/>
            <a:chOff x="7171024" y="3102290"/>
            <a:chExt cx="648072" cy="274099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0" name="椭圆 31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1" name="椭圆 32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3503768" y="4472735"/>
            <a:ext cx="648072" cy="274099"/>
            <a:chOff x="7171024" y="3102290"/>
            <a:chExt cx="648072" cy="274099"/>
          </a:xfrm>
        </p:grpSpPr>
        <p:sp>
          <p:nvSpPr>
            <p:cNvPr id="324" name="圆角矩形 32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5" name="椭圆 32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6" name="椭圆 32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7" name="椭圆 32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8" name="椭圆 32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4194668" y="4471940"/>
            <a:ext cx="648072" cy="274099"/>
            <a:chOff x="7171024" y="3102290"/>
            <a:chExt cx="648072" cy="274099"/>
          </a:xfrm>
        </p:grpSpPr>
        <p:sp>
          <p:nvSpPr>
            <p:cNvPr id="330" name="圆角矩形 32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1" name="椭圆 33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2" name="椭圆 33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3" name="椭圆 33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4" name="椭圆 33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>
            <a:off x="4886524" y="4467477"/>
            <a:ext cx="648072" cy="274099"/>
            <a:chOff x="7171024" y="3102290"/>
            <a:chExt cx="648072" cy="274099"/>
          </a:xfrm>
        </p:grpSpPr>
        <p:sp>
          <p:nvSpPr>
            <p:cNvPr id="336" name="圆角矩形 33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7" name="椭圆 33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8" name="椭圆 33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9" name="椭圆 33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0" name="椭圆 33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5577424" y="4466682"/>
            <a:ext cx="648072" cy="274099"/>
            <a:chOff x="7171024" y="3102290"/>
            <a:chExt cx="648072" cy="274099"/>
          </a:xfrm>
        </p:grpSpPr>
        <p:sp>
          <p:nvSpPr>
            <p:cNvPr id="342" name="圆角矩形 34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3" name="椭圆 34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4" name="椭圆 34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5" name="椭圆 34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6" name="椭圆 34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47" name="组合 346"/>
          <p:cNvGrpSpPr/>
          <p:nvPr/>
        </p:nvGrpSpPr>
        <p:grpSpPr>
          <a:xfrm>
            <a:off x="6265406" y="4463052"/>
            <a:ext cx="648072" cy="274099"/>
            <a:chOff x="7171024" y="3102290"/>
            <a:chExt cx="648072" cy="274099"/>
          </a:xfrm>
        </p:grpSpPr>
        <p:sp>
          <p:nvSpPr>
            <p:cNvPr id="348" name="圆角矩形 34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9" name="椭圆 34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0" name="椭圆 34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1" name="椭圆 35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2" name="椭圆 35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6956306" y="4462257"/>
            <a:ext cx="648072" cy="274099"/>
            <a:chOff x="7171024" y="3102290"/>
            <a:chExt cx="648072" cy="274099"/>
          </a:xfrm>
        </p:grpSpPr>
        <p:sp>
          <p:nvSpPr>
            <p:cNvPr id="354" name="圆角矩形 35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5" name="椭圆 35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6" name="椭圆 35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7" name="椭圆 35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8" name="椭圆 35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59" name="组合 358"/>
          <p:cNvGrpSpPr/>
          <p:nvPr/>
        </p:nvGrpSpPr>
        <p:grpSpPr>
          <a:xfrm>
            <a:off x="7644288" y="4458295"/>
            <a:ext cx="648072" cy="274099"/>
            <a:chOff x="7171024" y="3102290"/>
            <a:chExt cx="648072" cy="274099"/>
          </a:xfrm>
        </p:grpSpPr>
        <p:sp>
          <p:nvSpPr>
            <p:cNvPr id="360" name="圆角矩形 35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1" name="椭圆 36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2" name="椭圆 36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3" name="椭圆 36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4" name="椭圆 36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65" name="组合 364"/>
          <p:cNvGrpSpPr/>
          <p:nvPr/>
        </p:nvGrpSpPr>
        <p:grpSpPr>
          <a:xfrm>
            <a:off x="8335188" y="4457500"/>
            <a:ext cx="648072" cy="274099"/>
            <a:chOff x="7171024" y="3102290"/>
            <a:chExt cx="648072" cy="274099"/>
          </a:xfrm>
        </p:grpSpPr>
        <p:sp>
          <p:nvSpPr>
            <p:cNvPr id="366" name="圆角矩形 36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7" name="椭圆 36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8" name="椭圆 36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9" name="椭圆 36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0" name="椭圆 36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3846271" y="4809706"/>
            <a:ext cx="648072" cy="274099"/>
            <a:chOff x="7171024" y="3102290"/>
            <a:chExt cx="648072" cy="274099"/>
          </a:xfrm>
        </p:grpSpPr>
        <p:sp>
          <p:nvSpPr>
            <p:cNvPr id="372" name="圆角矩形 37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3" name="椭圆 37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4" name="椭圆 37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77" name="组合 376"/>
          <p:cNvGrpSpPr/>
          <p:nvPr/>
        </p:nvGrpSpPr>
        <p:grpSpPr>
          <a:xfrm>
            <a:off x="4534253" y="4806076"/>
            <a:ext cx="648072" cy="274099"/>
            <a:chOff x="7171024" y="3102290"/>
            <a:chExt cx="648072" cy="274099"/>
          </a:xfrm>
        </p:grpSpPr>
        <p:sp>
          <p:nvSpPr>
            <p:cNvPr id="378" name="圆角矩形 37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0" name="椭圆 37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1" name="椭圆 38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83" name="组合 382"/>
          <p:cNvGrpSpPr/>
          <p:nvPr/>
        </p:nvGrpSpPr>
        <p:grpSpPr>
          <a:xfrm>
            <a:off x="5225153" y="4805281"/>
            <a:ext cx="648072" cy="274099"/>
            <a:chOff x="7171024" y="3102290"/>
            <a:chExt cx="648072" cy="274099"/>
          </a:xfrm>
        </p:grpSpPr>
        <p:sp>
          <p:nvSpPr>
            <p:cNvPr id="384" name="圆角矩形 38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7" name="椭圆 38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8" name="椭圆 38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89" name="组合 388"/>
          <p:cNvGrpSpPr/>
          <p:nvPr/>
        </p:nvGrpSpPr>
        <p:grpSpPr>
          <a:xfrm>
            <a:off x="5913135" y="4801319"/>
            <a:ext cx="648072" cy="274099"/>
            <a:chOff x="7171024" y="3102290"/>
            <a:chExt cx="648072" cy="274099"/>
          </a:xfrm>
        </p:grpSpPr>
        <p:sp>
          <p:nvSpPr>
            <p:cNvPr id="390" name="圆角矩形 38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1" name="椭圆 39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2" name="椭圆 39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3" name="椭圆 39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4" name="椭圆 39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95" name="组合 394"/>
          <p:cNvGrpSpPr/>
          <p:nvPr/>
        </p:nvGrpSpPr>
        <p:grpSpPr>
          <a:xfrm>
            <a:off x="6604035" y="4800524"/>
            <a:ext cx="648072" cy="274099"/>
            <a:chOff x="7171024" y="3102290"/>
            <a:chExt cx="648072" cy="274099"/>
          </a:xfrm>
        </p:grpSpPr>
        <p:sp>
          <p:nvSpPr>
            <p:cNvPr id="396" name="圆角矩形 39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7" name="椭圆 39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8" name="椭圆 39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" name="椭圆 39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00" name="椭圆 39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401" name="直接箭头连接符 400"/>
          <p:cNvCxnSpPr>
            <a:endCxn id="252" idx="0"/>
          </p:cNvCxnSpPr>
          <p:nvPr/>
        </p:nvCxnSpPr>
        <p:spPr bwMode="auto">
          <a:xfrm flipH="1">
            <a:off x="2447764" y="3914918"/>
            <a:ext cx="801911" cy="229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2" name="直接箭头连接符 401"/>
          <p:cNvCxnSpPr>
            <a:endCxn id="312" idx="0"/>
          </p:cNvCxnSpPr>
          <p:nvPr/>
        </p:nvCxnSpPr>
        <p:spPr bwMode="auto">
          <a:xfrm flipH="1">
            <a:off x="2448922" y="3923364"/>
            <a:ext cx="946886" cy="5537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3" name="直接箭头连接符 402"/>
          <p:cNvCxnSpPr>
            <a:endCxn id="258" idx="0"/>
          </p:cNvCxnSpPr>
          <p:nvPr/>
        </p:nvCxnSpPr>
        <p:spPr bwMode="auto">
          <a:xfrm flipH="1">
            <a:off x="3138664" y="3929426"/>
            <a:ext cx="397175" cy="2142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4" name="直接箭头连接符 403"/>
          <p:cNvCxnSpPr>
            <a:endCxn id="318" idx="0"/>
          </p:cNvCxnSpPr>
          <p:nvPr/>
        </p:nvCxnSpPr>
        <p:spPr bwMode="auto">
          <a:xfrm flipH="1">
            <a:off x="3139822" y="3929426"/>
            <a:ext cx="536048" cy="546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5" name="直接箭头连接符 404"/>
          <p:cNvCxnSpPr>
            <a:endCxn id="264" idx="0"/>
          </p:cNvCxnSpPr>
          <p:nvPr/>
        </p:nvCxnSpPr>
        <p:spPr bwMode="auto">
          <a:xfrm flipH="1">
            <a:off x="3826646" y="3926823"/>
            <a:ext cx="14216" cy="213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6" name="直接箭头连接符 405"/>
          <p:cNvCxnSpPr>
            <a:endCxn id="324" idx="0"/>
          </p:cNvCxnSpPr>
          <p:nvPr/>
        </p:nvCxnSpPr>
        <p:spPr bwMode="auto">
          <a:xfrm flipH="1">
            <a:off x="3827804" y="3908057"/>
            <a:ext cx="430078" cy="5646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7" name="直接箭头连接符 406"/>
          <p:cNvCxnSpPr>
            <a:endCxn id="372" idx="0"/>
          </p:cNvCxnSpPr>
          <p:nvPr/>
        </p:nvCxnSpPr>
        <p:spPr bwMode="auto">
          <a:xfrm flipH="1">
            <a:off x="4170307" y="3915032"/>
            <a:ext cx="264625" cy="894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8" name="直接箭头连接符 407"/>
          <p:cNvCxnSpPr>
            <a:endCxn id="270" idx="0"/>
          </p:cNvCxnSpPr>
          <p:nvPr/>
        </p:nvCxnSpPr>
        <p:spPr bwMode="auto">
          <a:xfrm flipH="1">
            <a:off x="4517546" y="3922007"/>
            <a:ext cx="66746" cy="217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9" name="直接箭头连接符 408"/>
          <p:cNvCxnSpPr>
            <a:endCxn id="330" idx="0"/>
          </p:cNvCxnSpPr>
          <p:nvPr/>
        </p:nvCxnSpPr>
        <p:spPr bwMode="auto">
          <a:xfrm flipH="1">
            <a:off x="4518704" y="3916749"/>
            <a:ext cx="220673" cy="5551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0" name="直接箭头连接符 409"/>
          <p:cNvCxnSpPr>
            <a:endCxn id="378" idx="0"/>
          </p:cNvCxnSpPr>
          <p:nvPr/>
        </p:nvCxnSpPr>
        <p:spPr bwMode="auto">
          <a:xfrm flipH="1">
            <a:off x="4858289" y="3920395"/>
            <a:ext cx="47303" cy="885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1" name="直接箭头连接符 410"/>
          <p:cNvCxnSpPr>
            <a:endCxn id="276" idx="0"/>
          </p:cNvCxnSpPr>
          <p:nvPr/>
        </p:nvCxnSpPr>
        <p:spPr bwMode="auto">
          <a:xfrm flipH="1">
            <a:off x="5209402" y="3898827"/>
            <a:ext cx="98404" cy="2359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2" name="直接箭头连接符 411"/>
          <p:cNvCxnSpPr>
            <a:endCxn id="336" idx="0"/>
          </p:cNvCxnSpPr>
          <p:nvPr/>
        </p:nvCxnSpPr>
        <p:spPr bwMode="auto">
          <a:xfrm flipH="1">
            <a:off x="5210560" y="3903290"/>
            <a:ext cx="267969" cy="5641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3" name="直接箭头连接符 412"/>
          <p:cNvCxnSpPr>
            <a:endCxn id="384" idx="0"/>
          </p:cNvCxnSpPr>
          <p:nvPr/>
        </p:nvCxnSpPr>
        <p:spPr bwMode="auto">
          <a:xfrm flipH="1">
            <a:off x="5549189" y="3909817"/>
            <a:ext cx="78225" cy="8954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4" name="直接箭头连接符 413"/>
          <p:cNvCxnSpPr>
            <a:endCxn id="282" idx="0"/>
          </p:cNvCxnSpPr>
          <p:nvPr/>
        </p:nvCxnSpPr>
        <p:spPr bwMode="auto">
          <a:xfrm>
            <a:off x="5783149" y="3904394"/>
            <a:ext cx="117153" cy="229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5" name="直接箭头连接符 414"/>
          <p:cNvCxnSpPr>
            <a:endCxn id="342" idx="0"/>
          </p:cNvCxnSpPr>
          <p:nvPr/>
        </p:nvCxnSpPr>
        <p:spPr bwMode="auto">
          <a:xfrm flipH="1">
            <a:off x="5901460" y="3906153"/>
            <a:ext cx="49848" cy="560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6" name="直接箭头连接符 415"/>
          <p:cNvCxnSpPr>
            <a:endCxn id="390" idx="0"/>
          </p:cNvCxnSpPr>
          <p:nvPr/>
        </p:nvCxnSpPr>
        <p:spPr bwMode="auto">
          <a:xfrm flipH="1">
            <a:off x="6237171" y="3919676"/>
            <a:ext cx="115660" cy="8816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7" name="直接箭头连接符 416"/>
          <p:cNvCxnSpPr>
            <a:endCxn id="348" idx="0"/>
          </p:cNvCxnSpPr>
          <p:nvPr/>
        </p:nvCxnSpPr>
        <p:spPr bwMode="auto">
          <a:xfrm>
            <a:off x="6531486" y="3913103"/>
            <a:ext cx="57956" cy="5499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8" name="直接箭头连接符 417"/>
          <p:cNvCxnSpPr>
            <a:endCxn id="288" idx="0"/>
          </p:cNvCxnSpPr>
          <p:nvPr/>
        </p:nvCxnSpPr>
        <p:spPr bwMode="auto">
          <a:xfrm flipH="1">
            <a:off x="6588284" y="3910508"/>
            <a:ext cx="95618" cy="2198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9" name="直接箭头连接符 418"/>
          <p:cNvCxnSpPr>
            <a:endCxn id="396" idx="0"/>
          </p:cNvCxnSpPr>
          <p:nvPr/>
        </p:nvCxnSpPr>
        <p:spPr bwMode="auto">
          <a:xfrm>
            <a:off x="6831866" y="3914918"/>
            <a:ext cx="96205" cy="885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0" name="直接箭头连接符 419"/>
          <p:cNvCxnSpPr>
            <a:endCxn id="294" idx="0"/>
          </p:cNvCxnSpPr>
          <p:nvPr/>
        </p:nvCxnSpPr>
        <p:spPr bwMode="auto">
          <a:xfrm>
            <a:off x="6984528" y="3914746"/>
            <a:ext cx="294656" cy="214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1" name="直接箭头连接符 420"/>
          <p:cNvCxnSpPr>
            <a:endCxn id="354" idx="0"/>
          </p:cNvCxnSpPr>
          <p:nvPr/>
        </p:nvCxnSpPr>
        <p:spPr bwMode="auto">
          <a:xfrm flipH="1">
            <a:off x="7280342" y="3914072"/>
            <a:ext cx="126764" cy="5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2" name="直接箭头连接符 421"/>
          <p:cNvCxnSpPr>
            <a:endCxn id="360" idx="0"/>
          </p:cNvCxnSpPr>
          <p:nvPr/>
        </p:nvCxnSpPr>
        <p:spPr bwMode="auto">
          <a:xfrm>
            <a:off x="7578590" y="3918497"/>
            <a:ext cx="389734" cy="539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3" name="直接箭头连接符 422"/>
          <p:cNvCxnSpPr>
            <a:endCxn id="300" idx="0"/>
          </p:cNvCxnSpPr>
          <p:nvPr/>
        </p:nvCxnSpPr>
        <p:spPr bwMode="auto">
          <a:xfrm>
            <a:off x="7732389" y="3919469"/>
            <a:ext cx="234777" cy="2061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4" name="直接箭头连接符 423"/>
          <p:cNvCxnSpPr>
            <a:endCxn id="366" idx="0"/>
          </p:cNvCxnSpPr>
          <p:nvPr/>
        </p:nvCxnSpPr>
        <p:spPr bwMode="auto">
          <a:xfrm>
            <a:off x="7895324" y="3920176"/>
            <a:ext cx="763900" cy="5373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5" name="直接箭头连接符 424"/>
          <p:cNvCxnSpPr>
            <a:endCxn id="306" idx="0"/>
          </p:cNvCxnSpPr>
          <p:nvPr/>
        </p:nvCxnSpPr>
        <p:spPr bwMode="auto">
          <a:xfrm>
            <a:off x="8047333" y="3915440"/>
            <a:ext cx="610733" cy="209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6" name="直接箭头连接符 425"/>
          <p:cNvCxnSpPr/>
          <p:nvPr/>
        </p:nvCxnSpPr>
        <p:spPr bwMode="auto">
          <a:xfrm flipH="1">
            <a:off x="216365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7" name="直接箭头连接符 426"/>
          <p:cNvCxnSpPr/>
          <p:nvPr/>
        </p:nvCxnSpPr>
        <p:spPr bwMode="auto">
          <a:xfrm flipH="1">
            <a:off x="229891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8" name="直接箭头连接符 427"/>
          <p:cNvCxnSpPr/>
          <p:nvPr/>
        </p:nvCxnSpPr>
        <p:spPr bwMode="auto">
          <a:xfrm flipH="1">
            <a:off x="243417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9" name="直接箭头连接符 428"/>
          <p:cNvCxnSpPr/>
          <p:nvPr/>
        </p:nvCxnSpPr>
        <p:spPr bwMode="auto">
          <a:xfrm flipH="1">
            <a:off x="256944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0" name="直接箭头连接符 429"/>
          <p:cNvCxnSpPr/>
          <p:nvPr/>
        </p:nvCxnSpPr>
        <p:spPr bwMode="auto">
          <a:xfrm flipH="1">
            <a:off x="270470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1" name="直接箭头连接符 430"/>
          <p:cNvCxnSpPr/>
          <p:nvPr/>
        </p:nvCxnSpPr>
        <p:spPr bwMode="auto">
          <a:xfrm flipH="1">
            <a:off x="283997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2" name="直接箭头连接符 431"/>
          <p:cNvCxnSpPr/>
          <p:nvPr/>
        </p:nvCxnSpPr>
        <p:spPr bwMode="auto">
          <a:xfrm flipH="1">
            <a:off x="297523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3" name="直接箭头连接符 432"/>
          <p:cNvCxnSpPr/>
          <p:nvPr/>
        </p:nvCxnSpPr>
        <p:spPr bwMode="auto">
          <a:xfrm flipH="1">
            <a:off x="311049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4" name="直接箭头连接符 433"/>
          <p:cNvCxnSpPr/>
          <p:nvPr/>
        </p:nvCxnSpPr>
        <p:spPr bwMode="auto">
          <a:xfrm flipH="1">
            <a:off x="324576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5" name="直接箭头连接符 434"/>
          <p:cNvCxnSpPr/>
          <p:nvPr/>
        </p:nvCxnSpPr>
        <p:spPr bwMode="auto">
          <a:xfrm flipH="1">
            <a:off x="338102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6" name="直接箭头连接符 435"/>
          <p:cNvCxnSpPr/>
          <p:nvPr/>
        </p:nvCxnSpPr>
        <p:spPr bwMode="auto">
          <a:xfrm flipH="1">
            <a:off x="351629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7" name="直接箭头连接符 436"/>
          <p:cNvCxnSpPr/>
          <p:nvPr/>
        </p:nvCxnSpPr>
        <p:spPr bwMode="auto">
          <a:xfrm flipH="1">
            <a:off x="365155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8" name="直接箭头连接符 437"/>
          <p:cNvCxnSpPr/>
          <p:nvPr/>
        </p:nvCxnSpPr>
        <p:spPr bwMode="auto">
          <a:xfrm flipH="1">
            <a:off x="378681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9" name="直接箭头连接符 438"/>
          <p:cNvCxnSpPr/>
          <p:nvPr/>
        </p:nvCxnSpPr>
        <p:spPr bwMode="auto">
          <a:xfrm flipH="1">
            <a:off x="392208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0" name="直接箭头连接符 439"/>
          <p:cNvCxnSpPr/>
          <p:nvPr/>
        </p:nvCxnSpPr>
        <p:spPr bwMode="auto">
          <a:xfrm flipH="1">
            <a:off x="405734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1" name="直接箭头连接符 440"/>
          <p:cNvCxnSpPr/>
          <p:nvPr/>
        </p:nvCxnSpPr>
        <p:spPr bwMode="auto">
          <a:xfrm flipH="1">
            <a:off x="419261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2" name="直接箭头连接符 441"/>
          <p:cNvCxnSpPr/>
          <p:nvPr/>
        </p:nvCxnSpPr>
        <p:spPr bwMode="auto">
          <a:xfrm flipH="1">
            <a:off x="432787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3" name="直接箭头连接符 442"/>
          <p:cNvCxnSpPr/>
          <p:nvPr/>
        </p:nvCxnSpPr>
        <p:spPr bwMode="auto">
          <a:xfrm flipH="1">
            <a:off x="446313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4" name="直接箭头连接符 443"/>
          <p:cNvCxnSpPr/>
          <p:nvPr/>
        </p:nvCxnSpPr>
        <p:spPr bwMode="auto">
          <a:xfrm flipH="1">
            <a:off x="459840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5" name="直接箭头连接符 444"/>
          <p:cNvCxnSpPr/>
          <p:nvPr/>
        </p:nvCxnSpPr>
        <p:spPr bwMode="auto">
          <a:xfrm flipH="1">
            <a:off x="473366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6" name="直接箭头连接符 445"/>
          <p:cNvCxnSpPr/>
          <p:nvPr/>
        </p:nvCxnSpPr>
        <p:spPr bwMode="auto">
          <a:xfrm flipH="1">
            <a:off x="486893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7" name="直接箭头连接符 446"/>
          <p:cNvCxnSpPr/>
          <p:nvPr/>
        </p:nvCxnSpPr>
        <p:spPr bwMode="auto">
          <a:xfrm flipH="1">
            <a:off x="500419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8" name="直接箭头连接符 447"/>
          <p:cNvCxnSpPr/>
          <p:nvPr/>
        </p:nvCxnSpPr>
        <p:spPr bwMode="auto">
          <a:xfrm flipH="1">
            <a:off x="513945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9" name="直接箭头连接符 448"/>
          <p:cNvCxnSpPr/>
          <p:nvPr/>
        </p:nvCxnSpPr>
        <p:spPr bwMode="auto">
          <a:xfrm flipH="1">
            <a:off x="527472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6" name="直接箭头连接符 455"/>
          <p:cNvCxnSpPr/>
          <p:nvPr/>
        </p:nvCxnSpPr>
        <p:spPr bwMode="auto">
          <a:xfrm flipH="1">
            <a:off x="622157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7" name="直接箭头连接符 456"/>
          <p:cNvCxnSpPr/>
          <p:nvPr/>
        </p:nvCxnSpPr>
        <p:spPr bwMode="auto">
          <a:xfrm flipH="1">
            <a:off x="635683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8" name="直接箭头连接符 457"/>
          <p:cNvCxnSpPr/>
          <p:nvPr/>
        </p:nvCxnSpPr>
        <p:spPr bwMode="auto">
          <a:xfrm flipH="1">
            <a:off x="649209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9" name="直接箭头连接符 458"/>
          <p:cNvCxnSpPr/>
          <p:nvPr/>
        </p:nvCxnSpPr>
        <p:spPr bwMode="auto">
          <a:xfrm flipH="1">
            <a:off x="662736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0" name="直接箭头连接符 459"/>
          <p:cNvCxnSpPr/>
          <p:nvPr/>
        </p:nvCxnSpPr>
        <p:spPr bwMode="auto">
          <a:xfrm flipH="1">
            <a:off x="676262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1" name="直接箭头连接符 460"/>
          <p:cNvCxnSpPr/>
          <p:nvPr/>
        </p:nvCxnSpPr>
        <p:spPr bwMode="auto">
          <a:xfrm flipH="1">
            <a:off x="689789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2" name="直接箭头连接符 461"/>
          <p:cNvCxnSpPr/>
          <p:nvPr/>
        </p:nvCxnSpPr>
        <p:spPr bwMode="auto">
          <a:xfrm flipH="1">
            <a:off x="703315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3" name="直接箭头连接符 462"/>
          <p:cNvCxnSpPr/>
          <p:nvPr/>
        </p:nvCxnSpPr>
        <p:spPr bwMode="auto">
          <a:xfrm flipH="1">
            <a:off x="716841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4" name="直接箭头连接符 463"/>
          <p:cNvCxnSpPr/>
          <p:nvPr/>
        </p:nvCxnSpPr>
        <p:spPr bwMode="auto">
          <a:xfrm flipH="1">
            <a:off x="730368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5" name="直接箭头连接符 464"/>
          <p:cNvCxnSpPr/>
          <p:nvPr/>
        </p:nvCxnSpPr>
        <p:spPr bwMode="auto">
          <a:xfrm flipH="1">
            <a:off x="743894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6" name="直接箭头连接符 465"/>
          <p:cNvCxnSpPr/>
          <p:nvPr/>
        </p:nvCxnSpPr>
        <p:spPr bwMode="auto">
          <a:xfrm flipH="1">
            <a:off x="757421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7" name="直接箭头连接符 466"/>
          <p:cNvCxnSpPr/>
          <p:nvPr/>
        </p:nvCxnSpPr>
        <p:spPr bwMode="auto">
          <a:xfrm flipH="1">
            <a:off x="770947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8" name="直接箭头连接符 467"/>
          <p:cNvCxnSpPr/>
          <p:nvPr/>
        </p:nvCxnSpPr>
        <p:spPr bwMode="auto">
          <a:xfrm flipH="1">
            <a:off x="784473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9" name="直接箭头连接符 468"/>
          <p:cNvCxnSpPr/>
          <p:nvPr/>
        </p:nvCxnSpPr>
        <p:spPr bwMode="auto">
          <a:xfrm flipH="1">
            <a:off x="798000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0" name="直接箭头连接符 469"/>
          <p:cNvCxnSpPr/>
          <p:nvPr/>
        </p:nvCxnSpPr>
        <p:spPr bwMode="auto">
          <a:xfrm flipH="1">
            <a:off x="811526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1" name="直接箭头连接符 470"/>
          <p:cNvCxnSpPr/>
          <p:nvPr/>
        </p:nvCxnSpPr>
        <p:spPr bwMode="auto">
          <a:xfrm flipH="1">
            <a:off x="825053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2" name="直接箭头连接符 471"/>
          <p:cNvCxnSpPr/>
          <p:nvPr/>
        </p:nvCxnSpPr>
        <p:spPr bwMode="auto">
          <a:xfrm flipH="1">
            <a:off x="838579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3" name="直接箭头连接符 472"/>
          <p:cNvCxnSpPr/>
          <p:nvPr/>
        </p:nvCxnSpPr>
        <p:spPr bwMode="auto">
          <a:xfrm flipH="1">
            <a:off x="852105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4" name="直接箭头连接符 473"/>
          <p:cNvCxnSpPr/>
          <p:nvPr/>
        </p:nvCxnSpPr>
        <p:spPr bwMode="auto">
          <a:xfrm flipH="1">
            <a:off x="865632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5" name="直接箭头连接符 474"/>
          <p:cNvCxnSpPr/>
          <p:nvPr/>
        </p:nvCxnSpPr>
        <p:spPr bwMode="auto">
          <a:xfrm flipH="1">
            <a:off x="879158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6" name="直接箭头连接符 475"/>
          <p:cNvCxnSpPr/>
          <p:nvPr/>
        </p:nvCxnSpPr>
        <p:spPr bwMode="auto">
          <a:xfrm flipH="1">
            <a:off x="8926836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4" name="矩形 43"/>
          <p:cNvSpPr/>
          <p:nvPr/>
        </p:nvSpPr>
        <p:spPr bwMode="auto">
          <a:xfrm>
            <a:off x="2123728" y="4048409"/>
            <a:ext cx="6858374" cy="1179412"/>
          </a:xfrm>
          <a:prstGeom prst="rect">
            <a:avLst/>
          </a:prstGeom>
          <a:noFill/>
          <a:ln w="19050" algn="ctr">
            <a:solidFill>
              <a:srgbClr val="7030A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58734" y="5529087"/>
            <a:ext cx="2510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层总分支数为</a:t>
            </a:r>
            <a:r>
              <a:rPr lang="en-US" altLang="zh-CN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，前</a:t>
            </a:r>
            <a:r>
              <a:rPr lang="en-US" altLang="zh-CN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层总节点数为</a:t>
            </a:r>
            <a:r>
              <a:rPr lang="en-US" altLang="zh-CN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124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 bwMode="auto">
          <a:xfrm>
            <a:off x="5578096" y="5373216"/>
            <a:ext cx="357537" cy="0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7030A0"/>
            </a:solidFill>
            <a:prstDash val="sysDot"/>
            <a:round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5444791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6023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r>
                  <a:rPr lang="en-US" altLang="zh-CN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树高</a:t>
                </a:r>
                <a:r>
                  <a:rPr lang="en-US" altLang="zh-CN" sz="32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num>
                              <m:den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为树的关键码总数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+mj-ea"/>
                  <a:buAutoNum type="circleNumDbPlain" startAt="2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其次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证明不等式右边。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固定时，为使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树更高，各节点都应包含尽可能少的关键码。因此，各层次上节点数至少为：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 smtClean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 smtClean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 smtClean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 smtClean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</m:oMath>
                </a14:m>
                <a:endParaRPr lang="en-US" altLang="zh-CN" sz="2000" b="1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据上一页得到的结论：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最底层叶子节点的分支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总数（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紫色键）等于树的关键码总数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N+1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，故有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𝚶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r>
                      <a:rPr lang="en-US" altLang="zh-CN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+mj-ea"/>
                  <a:buAutoNum type="circleNumDbPlain" startAt="3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综合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前述，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zh-CN" alt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𝚯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6023380"/>
              </a:xfrm>
              <a:prstGeom prst="rect">
                <a:avLst/>
              </a:prstGeom>
              <a:blipFill>
                <a:blip r:embed="rId3"/>
                <a:stretch>
                  <a:fillRect l="-1571" t="-13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圆角矩形 63"/>
          <p:cNvSpPr/>
          <p:nvPr/>
        </p:nvSpPr>
        <p:spPr bwMode="auto">
          <a:xfrm>
            <a:off x="5967408" y="3209505"/>
            <a:ext cx="452264" cy="274099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270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6127619" y="3284984"/>
            <a:ext cx="131841" cy="137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路平衡查找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6324727" y="3501008"/>
            <a:ext cx="1265604" cy="262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4788024" y="3501008"/>
            <a:ext cx="1296145" cy="262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>
            <a:off x="4978047" y="4040508"/>
            <a:ext cx="551529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55" name="组合 54"/>
          <p:cNvGrpSpPr/>
          <p:nvPr/>
        </p:nvGrpSpPr>
        <p:grpSpPr>
          <a:xfrm>
            <a:off x="4525782" y="3763082"/>
            <a:ext cx="452264" cy="274099"/>
            <a:chOff x="4399821" y="3547058"/>
            <a:chExt cx="452264" cy="274099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54" name="直接箭头连接符 53"/>
          <p:cNvCxnSpPr/>
          <p:nvPr/>
        </p:nvCxnSpPr>
        <p:spPr bwMode="auto">
          <a:xfrm>
            <a:off x="4769089" y="4045932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67" name="组合 66"/>
          <p:cNvGrpSpPr/>
          <p:nvPr/>
        </p:nvGrpSpPr>
        <p:grpSpPr>
          <a:xfrm>
            <a:off x="7322559" y="3789331"/>
            <a:ext cx="452264" cy="274099"/>
            <a:chOff x="4399821" y="3547058"/>
            <a:chExt cx="452264" cy="274099"/>
          </a:xfrm>
        </p:grpSpPr>
        <p:sp>
          <p:nvSpPr>
            <p:cNvPr id="68" name="圆角矩形 67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811100" y="4299255"/>
            <a:ext cx="452264" cy="274099"/>
            <a:chOff x="4399821" y="3547058"/>
            <a:chExt cx="452264" cy="27409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561892" y="4295634"/>
            <a:ext cx="452264" cy="274099"/>
            <a:chOff x="4399821" y="3547058"/>
            <a:chExt cx="452264" cy="274099"/>
          </a:xfrm>
        </p:grpSpPr>
        <p:sp>
          <p:nvSpPr>
            <p:cNvPr id="76" name="圆角矩形 75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7" name="椭圆 76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336727" y="4305966"/>
            <a:ext cx="456109" cy="274099"/>
            <a:chOff x="4399821" y="3547058"/>
            <a:chExt cx="452264" cy="274099"/>
          </a:xfrm>
        </p:grpSpPr>
        <p:sp>
          <p:nvSpPr>
            <p:cNvPr id="81" name="圆角矩形 80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50" name="直接箭头连接符 49"/>
          <p:cNvCxnSpPr/>
          <p:nvPr/>
        </p:nvCxnSpPr>
        <p:spPr bwMode="auto">
          <a:xfrm flipH="1">
            <a:off x="4011266" y="4040508"/>
            <a:ext cx="557658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/>
          <p:nvPr/>
        </p:nvCxnSpPr>
        <p:spPr bwMode="auto">
          <a:xfrm>
            <a:off x="7759990" y="4044556"/>
            <a:ext cx="551529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/>
          <p:nvPr/>
        </p:nvCxnSpPr>
        <p:spPr bwMode="auto">
          <a:xfrm>
            <a:off x="7551032" y="4049980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86" name="组合 85"/>
          <p:cNvGrpSpPr/>
          <p:nvPr/>
        </p:nvGrpSpPr>
        <p:grpSpPr>
          <a:xfrm>
            <a:off x="6593043" y="4303303"/>
            <a:ext cx="452264" cy="274099"/>
            <a:chOff x="4399821" y="3547058"/>
            <a:chExt cx="452264" cy="274099"/>
          </a:xfrm>
        </p:grpSpPr>
        <p:sp>
          <p:nvSpPr>
            <p:cNvPr id="87" name="圆角矩形 86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" name="椭圆 87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343835" y="4299682"/>
            <a:ext cx="452264" cy="274099"/>
            <a:chOff x="4399821" y="3547058"/>
            <a:chExt cx="452264" cy="274099"/>
          </a:xfrm>
        </p:grpSpPr>
        <p:sp>
          <p:nvSpPr>
            <p:cNvPr id="91" name="圆角矩形 90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3" name="椭圆 9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118670" y="4310014"/>
            <a:ext cx="456109" cy="274099"/>
            <a:chOff x="4399821" y="3547058"/>
            <a:chExt cx="452264" cy="274099"/>
          </a:xfrm>
        </p:grpSpPr>
        <p:sp>
          <p:nvSpPr>
            <p:cNvPr id="95" name="圆角矩形 94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 bwMode="auto">
          <a:xfrm flipH="1">
            <a:off x="6793209" y="4044556"/>
            <a:ext cx="557658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4261204" y="4594377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>
            <a:off x="4037933" y="4583345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3" name="直接箭头连接符 112"/>
          <p:cNvCxnSpPr/>
          <p:nvPr/>
        </p:nvCxnSpPr>
        <p:spPr bwMode="auto">
          <a:xfrm flipH="1">
            <a:off x="3811100" y="4591433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8" name="直接箭头连接符 117"/>
          <p:cNvCxnSpPr/>
          <p:nvPr/>
        </p:nvCxnSpPr>
        <p:spPr bwMode="auto">
          <a:xfrm>
            <a:off x="5016898" y="4571370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9" name="直接箭头连接符 118"/>
          <p:cNvCxnSpPr/>
          <p:nvPr/>
        </p:nvCxnSpPr>
        <p:spPr bwMode="auto">
          <a:xfrm>
            <a:off x="4793627" y="4560338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0" name="直接箭头连接符 119"/>
          <p:cNvCxnSpPr/>
          <p:nvPr/>
        </p:nvCxnSpPr>
        <p:spPr bwMode="auto">
          <a:xfrm flipH="1">
            <a:off x="4566794" y="4568426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1" name="直接箭头连接符 120"/>
          <p:cNvCxnSpPr/>
          <p:nvPr/>
        </p:nvCxnSpPr>
        <p:spPr bwMode="auto">
          <a:xfrm>
            <a:off x="5801232" y="4589443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2" name="直接箭头连接符 121"/>
          <p:cNvCxnSpPr/>
          <p:nvPr/>
        </p:nvCxnSpPr>
        <p:spPr bwMode="auto">
          <a:xfrm>
            <a:off x="5577961" y="4578411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5351128" y="4586499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>
            <a:off x="7044227" y="4584804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5" name="直接箭头连接符 124"/>
          <p:cNvCxnSpPr/>
          <p:nvPr/>
        </p:nvCxnSpPr>
        <p:spPr bwMode="auto">
          <a:xfrm>
            <a:off x="6820956" y="4573772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6" name="直接箭头连接符 125"/>
          <p:cNvCxnSpPr/>
          <p:nvPr/>
        </p:nvCxnSpPr>
        <p:spPr bwMode="auto">
          <a:xfrm flipH="1">
            <a:off x="6594123" y="4581860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7" name="直接箭头连接符 126"/>
          <p:cNvCxnSpPr/>
          <p:nvPr/>
        </p:nvCxnSpPr>
        <p:spPr bwMode="auto">
          <a:xfrm>
            <a:off x="7800666" y="4567551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8" name="直接箭头连接符 127"/>
          <p:cNvCxnSpPr/>
          <p:nvPr/>
        </p:nvCxnSpPr>
        <p:spPr bwMode="auto">
          <a:xfrm>
            <a:off x="7577395" y="4556519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9" name="直接箭头连接符 128"/>
          <p:cNvCxnSpPr/>
          <p:nvPr/>
        </p:nvCxnSpPr>
        <p:spPr bwMode="auto">
          <a:xfrm flipH="1">
            <a:off x="7350562" y="4564607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0" name="直接箭头连接符 129"/>
          <p:cNvCxnSpPr/>
          <p:nvPr/>
        </p:nvCxnSpPr>
        <p:spPr bwMode="auto">
          <a:xfrm>
            <a:off x="8579346" y="4591433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/>
          <p:nvPr/>
        </p:nvCxnSpPr>
        <p:spPr bwMode="auto">
          <a:xfrm>
            <a:off x="8356075" y="4580401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/>
          <p:nvPr/>
        </p:nvCxnSpPr>
        <p:spPr bwMode="auto">
          <a:xfrm flipH="1">
            <a:off x="8129242" y="4588489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3" name="矩形 132"/>
          <p:cNvSpPr/>
          <p:nvPr/>
        </p:nvSpPr>
        <p:spPr>
          <a:xfrm>
            <a:off x="4770171" y="4955096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((3,5)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的高瘦情况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1247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树题目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已知一棵</a:t>
            </a:r>
            <a:r>
              <a:rPr lang="en-US" altLang="zh-CN" dirty="0"/>
              <a:t>5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树中共有</a:t>
            </a:r>
            <a:r>
              <a:rPr lang="en-US" altLang="zh-CN" dirty="0"/>
              <a:t>53</a:t>
            </a:r>
            <a:r>
              <a:rPr lang="zh-CN" altLang="en-US" dirty="0"/>
              <a:t>个关键字，则树的最大高度为（），最小高度为（）。</a:t>
            </a:r>
            <a:br>
              <a:rPr lang="zh-CN" altLang="en-US" dirty="0"/>
            </a:br>
            <a:r>
              <a:rPr lang="en-US" altLang="zh-CN" dirty="0"/>
              <a:t>A</a:t>
            </a:r>
            <a:r>
              <a:rPr lang="zh-CN" altLang="en-US" dirty="0"/>
              <a:t>．</a:t>
            </a:r>
            <a:r>
              <a:rPr lang="en-US" altLang="zh-CN" dirty="0"/>
              <a:t>2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B</a:t>
            </a:r>
            <a:r>
              <a:rPr lang="zh-CN" altLang="en-US" dirty="0"/>
              <a:t>．</a:t>
            </a:r>
            <a:r>
              <a:rPr lang="en-US" altLang="zh-CN" dirty="0"/>
              <a:t>3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C</a:t>
            </a:r>
            <a:r>
              <a:rPr lang="zh-CN" altLang="en-US" dirty="0"/>
              <a:t>．</a:t>
            </a:r>
            <a:r>
              <a:rPr lang="en-US" altLang="zh-CN" dirty="0"/>
              <a:t>4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D</a:t>
            </a:r>
            <a:r>
              <a:rPr lang="zh-CN" altLang="en-US" dirty="0"/>
              <a:t>．</a:t>
            </a:r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03763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树题目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在高度为</a:t>
            </a:r>
            <a:r>
              <a:rPr lang="en-US" altLang="zh-CN" dirty="0" smtClean="0"/>
              <a:t>5</a:t>
            </a:r>
            <a:r>
              <a:rPr lang="zh-CN" altLang="en-US" dirty="0" smtClean="0"/>
              <a:t>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阶</a:t>
            </a:r>
            <a:r>
              <a:rPr lang="en-US" altLang="zh-CN" dirty="0" smtClean="0"/>
              <a:t>B</a:t>
            </a:r>
            <a:r>
              <a:rPr lang="zh-CN" altLang="en-US" dirty="0" smtClean="0"/>
              <a:t>树种，所有结点关键字个数最少为</a:t>
            </a:r>
            <a:r>
              <a:rPr lang="en-US" altLang="zh-CN" dirty="0" smtClean="0"/>
              <a:t>___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A.64</a:t>
            </a:r>
          </a:p>
          <a:p>
            <a:pPr lvl="1"/>
            <a:r>
              <a:rPr lang="en-US" altLang="zh-CN" dirty="0" smtClean="0"/>
              <a:t>B.63</a:t>
            </a:r>
          </a:p>
          <a:p>
            <a:pPr lvl="1"/>
            <a:r>
              <a:rPr lang="en-US" altLang="zh-CN" dirty="0" smtClean="0"/>
              <a:t>C.32</a:t>
            </a:r>
          </a:p>
          <a:p>
            <a:pPr lvl="1"/>
            <a:r>
              <a:rPr lang="en-US" altLang="zh-CN" dirty="0" smtClean="0"/>
              <a:t>D.31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5715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28799" y="2214563"/>
            <a:ext cx="7560840" cy="278333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28799" y="1926531"/>
            <a:ext cx="7560840" cy="288032"/>
          </a:xfrm>
          <a:prstGeom prst="rect">
            <a:avLst/>
          </a:prstGeom>
          <a:solidFill>
            <a:srgbClr val="99FF66">
              <a:alpha val="6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340768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//B-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树节点模板类</a:t>
            </a:r>
          </a:p>
          <a:p>
            <a:r>
              <a:rPr lang="en-US" altLang="zh-CN" dirty="0" smtClean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 smtClean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smtClean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parent;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父节点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key;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关键码向量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)&gt; child;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孩子向量（其长度总比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key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多一）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() { parent = </a:t>
            </a:r>
            <a:r>
              <a:rPr lang="en-US" altLang="zh-CN" dirty="0" smtClean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 err="1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( 0, </a:t>
            </a:r>
            <a:r>
              <a:rPr lang="en-US" altLang="zh-CN" dirty="0" smtClean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}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{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parent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作为根节点，而且初始时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key.insert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( 0,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只有一个关键码，以及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( 0,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( 1,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两个孩子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-&gt;parent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this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-&gt;parent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this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数据结构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889640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计算机科学中的各种树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179512" y="1196752"/>
          <a:ext cx="8712968" cy="545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219679934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1306479141"/>
                    </a:ext>
                  </a:extLst>
                </a:gridCol>
              </a:tblGrid>
              <a:tr h="57606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计算机科学中的树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5914"/>
                  </a:ext>
                </a:extLst>
              </a:tr>
              <a:tr h="267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二叉树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二叉搜索树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(BST)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、笛卡尔树、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MVP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Top tree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24169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自平衡二叉搜索树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AA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AVL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树、左倾红黑树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(LLRB tree)</a:t>
                      </a:r>
                      <a:r>
                        <a:rPr lang="zh-CN" altLang="en-US" sz="1700" b="1" kern="1200" baseline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红黑树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(Red-black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、替罪羊树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(Scapegoat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、伸展树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(Splay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、树堆 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Treap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7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450989"/>
                  </a:ext>
                </a:extLst>
              </a:tr>
              <a:tr h="267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r>
                        <a:rPr lang="zh-CN" altLang="en-US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B+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B*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Bx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UB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2-3-4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a,b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)-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Dancing tree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992446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Trie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后缀树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(Suffix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、基数树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(Radix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、三叉查找树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(Ternary search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X-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快速前缀树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(X-fast 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trie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Y-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快速前缀树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(Y-fast 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trie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7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554035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二叉空间分割</a:t>
                      </a:r>
                      <a:r>
                        <a:rPr lang="en-US" altLang="zh-CN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(BSP)</a:t>
                      </a:r>
                      <a:r>
                        <a:rPr lang="zh-CN" altLang="en-US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四叉树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Quadtree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、八叉树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(Octree)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kd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树、隐式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KD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(implicit 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kd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VP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9356609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非二叉树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指数树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(Exponential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、融合树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(Fusion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、区间树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(Interval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PQ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Range tree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SPQR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Van 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Emde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Boas tree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107030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空间数据</a:t>
                      </a:r>
                      <a:endParaRPr lang="en-US" altLang="zh-CN" sz="1700" b="1" kern="1200" dirty="0" smtClea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分割树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(R-tree)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R*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R+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树、线段树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(Segment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、希尔伯特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(Hilbert R-tree)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、优先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(Priority R-tree)</a:t>
                      </a:r>
                      <a:endParaRPr lang="zh-CN" altLang="en-US" sz="17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882758"/>
                  </a:ext>
                </a:extLst>
              </a:tr>
              <a:tr h="6563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其他树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堆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(Heap)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、散列日历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(Hash calendar)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、散列树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(Hash tree)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Finger tree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Order statistic tree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Metric tree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Cover tree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BK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Doubly chained tree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err="1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iDistance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Link-cut tree</a:t>
                      </a:r>
                      <a:r>
                        <a:rPr lang="zh-CN" altLang="en-US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Fenwick tree </a:t>
                      </a:r>
                      <a:endParaRPr lang="zh-CN" altLang="en-US" sz="17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67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15771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数据结构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533" y="1340768"/>
            <a:ext cx="88204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//B-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树模板类</a:t>
            </a:r>
          </a:p>
          <a:p>
            <a:endParaRPr lang="en-US" altLang="zh-CN" dirty="0" smtClean="0">
              <a:solidFill>
                <a:srgbClr val="0000FF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protected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_size;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存放的关键码总数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_order;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//B-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树的阶次，至少为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3——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创建时指定，一般不能修改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_root;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根节点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_hot;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en-US" altLang="zh-CN" b="1" dirty="0" err="1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BTree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::search()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最后访问的非</a:t>
            </a:r>
            <a:r>
              <a:rPr lang="zh-CN" altLang="en-US" b="1" dirty="0" smtClean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空节点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位置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solveOverflow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因插入而上溢之后的分裂处理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solveUnderflow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因删除而下溢之后的合并处理</a:t>
            </a:r>
          </a:p>
          <a:p>
            <a:endParaRPr lang="en-US" altLang="zh-CN" dirty="0" smtClean="0">
              <a:solidFill>
                <a:srgbClr val="0000FF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…</a:t>
            </a:r>
          </a:p>
          <a:p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}; 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en-US" altLang="zh-CN" dirty="0" err="1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0090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85698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关键码查找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树结构适用于在相对更小的内存中，实现对大规模数据的高效操作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大规模数据如下图组织于外存，对于活跃的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树，其根节点会常驻于内存；任一时刻通常只有另一节点常驻于内存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各节点内包含多个关键码，需经过多次内存比较，才能确定应该转入下一层哪个节点继续查找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树：关键码查找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67743" y="4149080"/>
            <a:ext cx="7558707" cy="2622842"/>
            <a:chOff x="683568" y="3716815"/>
            <a:chExt cx="7558707" cy="2622842"/>
          </a:xfrm>
        </p:grpSpPr>
        <p:sp>
          <p:nvSpPr>
            <p:cNvPr id="5" name="梯形 4"/>
            <p:cNvSpPr/>
            <p:nvPr/>
          </p:nvSpPr>
          <p:spPr bwMode="auto">
            <a:xfrm>
              <a:off x="683568" y="3716815"/>
              <a:ext cx="7558707" cy="2232248"/>
            </a:xfrm>
            <a:prstGeom prst="trapezoid">
              <a:avLst>
                <a:gd name="adj" fmla="val 131141"/>
              </a:avLst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3606425" y="3725983"/>
              <a:ext cx="1728192" cy="288032"/>
            </a:xfrm>
            <a:prstGeom prst="roundRect">
              <a:avLst/>
            </a:prstGeom>
            <a:solidFill>
              <a:schemeClr val="accent6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4758553" y="3725983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箭头连接符 6"/>
            <p:cNvCxnSpPr>
              <a:stCxn id="42" idx="1"/>
            </p:cNvCxnSpPr>
            <p:nvPr/>
          </p:nvCxnSpPr>
          <p:spPr bwMode="auto">
            <a:xfrm>
              <a:off x="3606425" y="3869999"/>
              <a:ext cx="1152128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4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0" name="圆角矩形 19"/>
            <p:cNvSpPr/>
            <p:nvPr/>
          </p:nvSpPr>
          <p:spPr bwMode="auto">
            <a:xfrm>
              <a:off x="4542529" y="4467670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54597" y="4467670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542529" y="4611686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4" name="圆角矩形 23"/>
            <p:cNvSpPr/>
            <p:nvPr/>
          </p:nvSpPr>
          <p:spPr bwMode="auto">
            <a:xfrm>
              <a:off x="3750441" y="5146746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4789420" y="5146746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3750441" y="5290762"/>
              <a:ext cx="1038979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7" name="圆角矩形 26"/>
            <p:cNvSpPr/>
            <p:nvPr/>
          </p:nvSpPr>
          <p:spPr bwMode="auto">
            <a:xfrm>
              <a:off x="4902569" y="5661031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6054697" y="5671694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箭头连接符 28"/>
            <p:cNvCxnSpPr>
              <a:endCxn id="28" idx="1"/>
            </p:cNvCxnSpPr>
            <p:nvPr/>
          </p:nvCxnSpPr>
          <p:spPr bwMode="auto">
            <a:xfrm>
              <a:off x="4902569" y="5805047"/>
              <a:ext cx="1152128" cy="10663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14" name="任意多边形 13"/>
            <p:cNvSpPr/>
            <p:nvPr/>
          </p:nvSpPr>
          <p:spPr bwMode="auto">
            <a:xfrm>
              <a:off x="3985476" y="4003352"/>
              <a:ext cx="1579730" cy="597183"/>
            </a:xfrm>
            <a:custGeom>
              <a:avLst/>
              <a:gdLst>
                <a:gd name="connsiteX0" fmla="*/ 793181 w 1579730"/>
                <a:gd name="connsiteY0" fmla="*/ 0 h 621586"/>
                <a:gd name="connsiteX1" fmla="*/ 1558606 w 1579730"/>
                <a:gd name="connsiteY1" fmla="*/ 236305 h 621586"/>
                <a:gd name="connsiteX2" fmla="*/ 48304 w 1579730"/>
                <a:gd name="connsiteY2" fmla="*/ 369869 h 621586"/>
                <a:gd name="connsiteX3" fmla="*/ 520916 w 1579730"/>
                <a:gd name="connsiteY3" fmla="*/ 621586 h 62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9730" h="621586">
                  <a:moveTo>
                    <a:pt x="793181" y="0"/>
                  </a:moveTo>
                  <a:cubicBezTo>
                    <a:pt x="1237966" y="87330"/>
                    <a:pt x="1682752" y="174660"/>
                    <a:pt x="1558606" y="236305"/>
                  </a:cubicBezTo>
                  <a:cubicBezTo>
                    <a:pt x="1434460" y="297950"/>
                    <a:pt x="221252" y="305656"/>
                    <a:pt x="48304" y="369869"/>
                  </a:cubicBezTo>
                  <a:cubicBezTo>
                    <a:pt x="-124644" y="434082"/>
                    <a:pt x="198136" y="527834"/>
                    <a:pt x="520916" y="621586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2843865" y="4756701"/>
              <a:ext cx="2884246" cy="539393"/>
            </a:xfrm>
            <a:custGeom>
              <a:avLst/>
              <a:gdLst>
                <a:gd name="connsiteX0" fmla="*/ 2381894 w 2884246"/>
                <a:gd name="connsiteY0" fmla="*/ 0 h 539393"/>
                <a:gd name="connsiteX1" fmla="*/ 2720941 w 2884246"/>
                <a:gd name="connsiteY1" fmla="*/ 200346 h 539393"/>
                <a:gd name="connsiteX2" fmla="*/ 90757 w 2884246"/>
                <a:gd name="connsiteY2" fmla="*/ 287677 h 539393"/>
                <a:gd name="connsiteX3" fmla="*/ 861319 w 2884246"/>
                <a:gd name="connsiteY3" fmla="*/ 539393 h 53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246" h="539393">
                  <a:moveTo>
                    <a:pt x="2381894" y="0"/>
                  </a:moveTo>
                  <a:cubicBezTo>
                    <a:pt x="2742345" y="76200"/>
                    <a:pt x="3102797" y="152400"/>
                    <a:pt x="2720941" y="200346"/>
                  </a:cubicBezTo>
                  <a:cubicBezTo>
                    <a:pt x="2339085" y="248292"/>
                    <a:pt x="400694" y="231169"/>
                    <a:pt x="90757" y="287677"/>
                  </a:cubicBezTo>
                  <a:cubicBezTo>
                    <a:pt x="-219180" y="344185"/>
                    <a:pt x="321069" y="441789"/>
                    <a:pt x="861319" y="539393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413636" y="5443017"/>
              <a:ext cx="788605" cy="349321"/>
            </a:xfrm>
            <a:custGeom>
              <a:avLst/>
              <a:gdLst>
                <a:gd name="connsiteX0" fmla="*/ 411255 w 788605"/>
                <a:gd name="connsiteY0" fmla="*/ 0 h 349321"/>
                <a:gd name="connsiteX1" fmla="*/ 775987 w 788605"/>
                <a:gd name="connsiteY1" fmla="*/ 77056 h 349321"/>
                <a:gd name="connsiteX2" fmla="*/ 5425 w 788605"/>
                <a:gd name="connsiteY2" fmla="*/ 215757 h 349321"/>
                <a:gd name="connsiteX3" fmla="*/ 493448 w 788605"/>
                <a:gd name="connsiteY3" fmla="*/ 349321 h 34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05" h="349321">
                  <a:moveTo>
                    <a:pt x="411255" y="0"/>
                  </a:moveTo>
                  <a:cubicBezTo>
                    <a:pt x="627440" y="20548"/>
                    <a:pt x="843625" y="41097"/>
                    <a:pt x="775987" y="77056"/>
                  </a:cubicBezTo>
                  <a:cubicBezTo>
                    <a:pt x="708349" y="113015"/>
                    <a:pt x="52515" y="170380"/>
                    <a:pt x="5425" y="215757"/>
                  </a:cubicBezTo>
                  <a:cubicBezTo>
                    <a:pt x="-41665" y="261134"/>
                    <a:pt x="225891" y="305227"/>
                    <a:pt x="493448" y="349321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 bwMode="auto">
            <a:xfrm>
              <a:off x="6090701" y="5959726"/>
              <a:ext cx="0" cy="205361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ot"/>
              <a:round/>
              <a:headEnd type="none"/>
              <a:tailEnd type="stealth" w="lg" len="lg"/>
            </a:ln>
            <a:effectLst/>
          </p:spPr>
        </p:cxnSp>
        <p:sp>
          <p:nvSpPr>
            <p:cNvPr id="45" name="圆角矩形 44"/>
            <p:cNvSpPr/>
            <p:nvPr/>
          </p:nvSpPr>
          <p:spPr bwMode="auto">
            <a:xfrm>
              <a:off x="5946685" y="6142463"/>
              <a:ext cx="288032" cy="6156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6022885" y="6214471"/>
              <a:ext cx="135632" cy="53178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 bwMode="auto">
            <a:xfrm>
              <a:off x="6022885" y="6286479"/>
              <a:ext cx="135632" cy="53178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385187" y="4848134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找不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大于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的最大关键码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92925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07504" y="1124744"/>
            <a:ext cx="44902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键码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树：关键码查找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1805047" y="1748681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1011205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2595381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2883413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171445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1155221" y="200453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2091325" y="2004533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867189" y="2516167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1284033" y="251447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723173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1451070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1163038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2815200" y="2516167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3185804" y="251977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3387469" y="281310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671184" y="2811106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2955421" y="2811137"/>
            <a:ext cx="288032" cy="255852"/>
          </a:xfrm>
          <a:prstGeom prst="rect">
            <a:avLst/>
          </a:prstGeom>
          <a:solidFill>
            <a:srgbClr val="FFFF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2385505" y="2811075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2101841" y="2506843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1953635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3747509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3465625" y="2506843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1949063" y="155679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4" name="组合 3"/>
          <p:cNvGrpSpPr/>
          <p:nvPr/>
        </p:nvGrpSpPr>
        <p:grpSpPr>
          <a:xfrm>
            <a:off x="723173" y="3066927"/>
            <a:ext cx="3312368" cy="267678"/>
            <a:chOff x="5004048" y="3714999"/>
            <a:chExt cx="3312368" cy="267678"/>
          </a:xfrm>
        </p:grpSpPr>
        <p:cxnSp>
          <p:nvCxnSpPr>
            <p:cNvPr id="70" name="直接箭头连接符 69"/>
            <p:cNvCxnSpPr/>
            <p:nvPr/>
          </p:nvCxnSpPr>
          <p:spPr bwMode="auto">
            <a:xfrm>
              <a:off x="529208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3" name="直接箭头连接符 52"/>
            <p:cNvCxnSpPr/>
            <p:nvPr/>
          </p:nvCxnSpPr>
          <p:spPr bwMode="auto">
            <a:xfrm>
              <a:off x="500404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5" name="直接箭头连接符 54"/>
            <p:cNvCxnSpPr/>
            <p:nvPr/>
          </p:nvCxnSpPr>
          <p:spPr bwMode="auto">
            <a:xfrm>
              <a:off x="6522542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6" name="直接箭头连接符 55"/>
            <p:cNvCxnSpPr/>
            <p:nvPr/>
          </p:nvCxnSpPr>
          <p:spPr bwMode="auto">
            <a:xfrm>
              <a:off x="623451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7" name="直接箭头连接符 56"/>
            <p:cNvCxnSpPr/>
            <p:nvPr/>
          </p:nvCxnSpPr>
          <p:spPr bwMode="auto">
            <a:xfrm>
              <a:off x="795637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8" name="直接箭头连接符 57"/>
            <p:cNvCxnSpPr/>
            <p:nvPr/>
          </p:nvCxnSpPr>
          <p:spPr bwMode="auto">
            <a:xfrm>
              <a:off x="766834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 bwMode="auto">
            <a:xfrm>
              <a:off x="831641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802838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2" name="直接箭头连接符 61"/>
            <p:cNvCxnSpPr/>
            <p:nvPr/>
          </p:nvCxnSpPr>
          <p:spPr bwMode="auto">
            <a:xfrm>
              <a:off x="5731945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3" name="直接箭头连接符 62"/>
            <p:cNvCxnSpPr/>
            <p:nvPr/>
          </p:nvCxnSpPr>
          <p:spPr bwMode="auto">
            <a:xfrm>
              <a:off x="544391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4" name="直接箭头连接符 63"/>
            <p:cNvCxnSpPr/>
            <p:nvPr/>
          </p:nvCxnSpPr>
          <p:spPr bwMode="auto">
            <a:xfrm>
              <a:off x="6952059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 bwMode="auto">
            <a:xfrm>
              <a:off x="6664027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6" name="直接箭头连接符 65"/>
            <p:cNvCxnSpPr/>
            <p:nvPr/>
          </p:nvCxnSpPr>
          <p:spPr bwMode="auto">
            <a:xfrm>
              <a:off x="752432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7" name="直接箭头连接符 66"/>
            <p:cNvCxnSpPr/>
            <p:nvPr/>
          </p:nvCxnSpPr>
          <p:spPr bwMode="auto">
            <a:xfrm>
              <a:off x="723629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9" name="直接箭头连接符 68"/>
            <p:cNvCxnSpPr/>
            <p:nvPr/>
          </p:nvCxnSpPr>
          <p:spPr bwMode="auto">
            <a:xfrm>
              <a:off x="603178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68" name="矩形 67"/>
          <p:cNvSpPr/>
          <p:nvPr/>
        </p:nvSpPr>
        <p:spPr>
          <a:xfrm>
            <a:off x="542012" y="3444693"/>
            <a:ext cx="3565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41,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经过与关键码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25,34,43,37,40,41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的比较而成功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6267083" y="1748681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473241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7057417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7345449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7633481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箭头连接符 76"/>
          <p:cNvCxnSpPr>
            <a:endCxn id="72" idx="0"/>
          </p:cNvCxnSpPr>
          <p:nvPr/>
        </p:nvCxnSpPr>
        <p:spPr bwMode="auto">
          <a:xfrm flipH="1">
            <a:off x="5617257" y="200453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8" name="直接箭头连接符 77"/>
          <p:cNvCxnSpPr/>
          <p:nvPr/>
        </p:nvCxnSpPr>
        <p:spPr bwMode="auto">
          <a:xfrm>
            <a:off x="6553361" y="2004533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9" name="直接箭头连接符 78"/>
          <p:cNvCxnSpPr/>
          <p:nvPr/>
        </p:nvCxnSpPr>
        <p:spPr bwMode="auto">
          <a:xfrm flipH="1">
            <a:off x="5329225" y="2516167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0" name="直接箭头连接符 79"/>
          <p:cNvCxnSpPr/>
          <p:nvPr/>
        </p:nvCxnSpPr>
        <p:spPr bwMode="auto">
          <a:xfrm>
            <a:off x="5746069" y="251447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5" name="矩形 84"/>
          <p:cNvSpPr/>
          <p:nvPr/>
        </p:nvSpPr>
        <p:spPr bwMode="auto">
          <a:xfrm>
            <a:off x="5185209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5913106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5625074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箭头连接符 88"/>
          <p:cNvCxnSpPr>
            <a:endCxn id="92" idx="0"/>
          </p:cNvCxnSpPr>
          <p:nvPr/>
        </p:nvCxnSpPr>
        <p:spPr bwMode="auto">
          <a:xfrm flipH="1">
            <a:off x="7277236" y="2516167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0" name="直接箭头连接符 89"/>
          <p:cNvCxnSpPr/>
          <p:nvPr/>
        </p:nvCxnSpPr>
        <p:spPr bwMode="auto">
          <a:xfrm>
            <a:off x="7647840" y="251977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1" name="矩形 90"/>
          <p:cNvSpPr/>
          <p:nvPr/>
        </p:nvSpPr>
        <p:spPr bwMode="auto">
          <a:xfrm>
            <a:off x="7849505" y="281310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7133220" y="2811106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7417457" y="2811137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847541" y="2811075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6" name="直接箭头连接符 95"/>
          <p:cNvCxnSpPr/>
          <p:nvPr/>
        </p:nvCxnSpPr>
        <p:spPr bwMode="auto">
          <a:xfrm flipH="1">
            <a:off x="6563877" y="2506843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7" name="矩形 96"/>
          <p:cNvSpPr/>
          <p:nvPr/>
        </p:nvSpPr>
        <p:spPr bwMode="auto">
          <a:xfrm>
            <a:off x="6415671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8209545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9" name="直接箭头连接符 98"/>
          <p:cNvCxnSpPr>
            <a:endCxn id="98" idx="0"/>
          </p:cNvCxnSpPr>
          <p:nvPr/>
        </p:nvCxnSpPr>
        <p:spPr bwMode="auto">
          <a:xfrm>
            <a:off x="7927661" y="2506843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>
            <a:off x="6411099" y="155679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113" name="组合 112"/>
          <p:cNvGrpSpPr/>
          <p:nvPr/>
        </p:nvGrpSpPr>
        <p:grpSpPr>
          <a:xfrm>
            <a:off x="5185209" y="3066927"/>
            <a:ext cx="3312368" cy="267678"/>
            <a:chOff x="5004048" y="3714999"/>
            <a:chExt cx="3312368" cy="267678"/>
          </a:xfrm>
        </p:grpSpPr>
        <p:cxnSp>
          <p:nvCxnSpPr>
            <p:cNvPr id="114" name="直接箭头连接符 113"/>
            <p:cNvCxnSpPr/>
            <p:nvPr/>
          </p:nvCxnSpPr>
          <p:spPr bwMode="auto">
            <a:xfrm>
              <a:off x="529208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5" name="直接箭头连接符 114"/>
            <p:cNvCxnSpPr/>
            <p:nvPr/>
          </p:nvCxnSpPr>
          <p:spPr bwMode="auto">
            <a:xfrm>
              <a:off x="500404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6" name="直接箭头连接符 115"/>
            <p:cNvCxnSpPr/>
            <p:nvPr/>
          </p:nvCxnSpPr>
          <p:spPr bwMode="auto">
            <a:xfrm>
              <a:off x="6522542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7" name="直接箭头连接符 116"/>
            <p:cNvCxnSpPr/>
            <p:nvPr/>
          </p:nvCxnSpPr>
          <p:spPr bwMode="auto">
            <a:xfrm>
              <a:off x="623451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8" name="直接箭头连接符 117"/>
            <p:cNvCxnSpPr/>
            <p:nvPr/>
          </p:nvCxnSpPr>
          <p:spPr bwMode="auto">
            <a:xfrm>
              <a:off x="795637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9" name="直接箭头连接符 118"/>
            <p:cNvCxnSpPr/>
            <p:nvPr/>
          </p:nvCxnSpPr>
          <p:spPr bwMode="auto">
            <a:xfrm>
              <a:off x="766834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0" name="直接箭头连接符 119"/>
            <p:cNvCxnSpPr/>
            <p:nvPr/>
          </p:nvCxnSpPr>
          <p:spPr bwMode="auto">
            <a:xfrm>
              <a:off x="831641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1" name="直接箭头连接符 120"/>
            <p:cNvCxnSpPr/>
            <p:nvPr/>
          </p:nvCxnSpPr>
          <p:spPr bwMode="auto">
            <a:xfrm>
              <a:off x="802838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2" name="直接箭头连接符 121"/>
            <p:cNvCxnSpPr/>
            <p:nvPr/>
          </p:nvCxnSpPr>
          <p:spPr bwMode="auto">
            <a:xfrm>
              <a:off x="5731945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3" name="直接箭头连接符 122"/>
            <p:cNvCxnSpPr/>
            <p:nvPr/>
          </p:nvCxnSpPr>
          <p:spPr bwMode="auto">
            <a:xfrm>
              <a:off x="544391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 bwMode="auto">
            <a:xfrm>
              <a:off x="6952059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 bwMode="auto">
            <a:xfrm>
              <a:off x="6664027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6" name="直接箭头连接符 125"/>
            <p:cNvCxnSpPr/>
            <p:nvPr/>
          </p:nvCxnSpPr>
          <p:spPr bwMode="auto">
            <a:xfrm>
              <a:off x="752432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9242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7" name="直接箭头连接符 126"/>
            <p:cNvCxnSpPr/>
            <p:nvPr/>
          </p:nvCxnSpPr>
          <p:spPr bwMode="auto">
            <a:xfrm>
              <a:off x="723629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8" name="直接箭头连接符 127"/>
            <p:cNvCxnSpPr/>
            <p:nvPr/>
          </p:nvCxnSpPr>
          <p:spPr bwMode="auto">
            <a:xfrm>
              <a:off x="603178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129" name="矩形 128"/>
          <p:cNvSpPr/>
          <p:nvPr/>
        </p:nvSpPr>
        <p:spPr>
          <a:xfrm>
            <a:off x="5004048" y="3444693"/>
            <a:ext cx="3567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42,</a:t>
            </a:r>
            <a:r>
              <a:rPr lang="zh-CN" altLang="en-US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经过与关键码</a:t>
            </a:r>
            <a:r>
              <a:rPr lang="en-US" altLang="zh-CN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25,34,43,37,40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r>
              <a:rPr lang="zh-CN" altLang="en-US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的比较</a:t>
            </a:r>
            <a:r>
              <a:rPr lang="en-US" altLang="zh-CN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最后失败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86" y="4064859"/>
            <a:ext cx="90364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&gt;::search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B-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树中查找关键码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v = _root; _hot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从根节点出发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 ) {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逐层查找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Rank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 =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key.search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在当前节点中，找到不大于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的最大关键码（向量查找）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( 0 &lt;= r ) &amp;&amp;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v-&gt;key[r] ) 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成功：在当前节点中命中目标关键码</a:t>
            </a: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_hot = v; v = v-&gt;child[r + 1];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否则，转入对应子树（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指向其父）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——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需做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I/O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，最费时间</a:t>
            </a: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这里在向量内是二分查找，但对通常的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_order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可直接顺序查找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失败：最终抵达外部节点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179512" y="5877272"/>
            <a:ext cx="8714845" cy="82775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复杂度：每次访问需做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O(log</a:t>
            </a:r>
            <a:r>
              <a:rPr lang="en-US" altLang="zh-CN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N)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次外存读取，为原先的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1/log</a:t>
            </a:r>
            <a:r>
              <a:rPr lang="en-US" altLang="zh-CN" sz="2400" b="1" baseline="-2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通常为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1024,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故改进效率在一个数量级左右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60203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关键码插入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首先调用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在树中查找关键码，若查找成功返回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否则，查找过程终止于叶子节点的某个键码，其父节点为叶子节点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_hot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调用向量的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接口，在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_hot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节点查找合适的插入位置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将关键码插入该位置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r+1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判断并处理上溢（关键码个数大于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m-1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solveOverflow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函数进行处理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5308" y="4645028"/>
            <a:ext cx="81029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&gt;::insert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将关键码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B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树中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v = search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 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确认目标节点不存在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Rank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 = _hot-&gt;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key.search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的有序关键码向量中查找合适的插入位置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_hot-&gt;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key.insert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+ 1,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将新关键码插至对应的位置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_hot-&gt;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+ 2,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创建一个空子树指针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_size++;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更新全树规模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solveOverflow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_hot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如有必要，需做分裂</a:t>
            </a:r>
            <a:endParaRPr lang="en-US" altLang="zh-CN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插入成功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23192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关键码插入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4447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上溢与分裂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插入关键码后，发生上溢的节点，其关键码个数必为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。若取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或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则它们依次为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400" b="1" i="1" baseline="-250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400" b="1" i="1" baseline="-250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,,…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400" b="1" i="1" baseline="-250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𝒔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分裂为前后两个节点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,,…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{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令关键码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𝒔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上升一层，归入父节点（若存在）所在的位置，并以左右两节点作为该关键码的两个孩子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若上溢发生传递（往上层），则迭代进行分裂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若至根节点处，则从最顶端增加一层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4447371"/>
              </a:xfrm>
              <a:prstGeom prst="rect">
                <a:avLst/>
              </a:prstGeom>
              <a:blipFill>
                <a:blip r:embed="rId3"/>
                <a:stretch>
                  <a:fillRect l="-1583" t="-1781" r="-4474" b="-21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 bwMode="auto">
          <a:xfrm>
            <a:off x="2267744" y="3068960"/>
            <a:ext cx="17281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4572000" y="3065280"/>
            <a:ext cx="17281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816883" y="5733256"/>
            <a:ext cx="7597783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分裂操作次数不会超过全树树高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O(log</a:t>
            </a:r>
            <a:r>
              <a:rPr lang="en-US" altLang="zh-CN" sz="2400" b="1" baseline="-25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381405316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上溢与分裂（实例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975743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>
            <a:off x="1697577" y="2025859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9" name="矩形 48"/>
          <p:cNvSpPr/>
          <p:nvPr/>
        </p:nvSpPr>
        <p:spPr bwMode="auto">
          <a:xfrm>
            <a:off x="1336302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96861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2057420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1331640" y="2675735"/>
            <a:ext cx="436191" cy="41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2" name="矩形 51"/>
          <p:cNvSpPr/>
          <p:nvPr/>
        </p:nvSpPr>
        <p:spPr bwMode="auto">
          <a:xfrm>
            <a:off x="612911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973354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333797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694240" y="3068960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54683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15126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613492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/>
          <p:cNvCxnSpPr/>
          <p:nvPr/>
        </p:nvCxnSpPr>
        <p:spPr bwMode="auto">
          <a:xfrm>
            <a:off x="1697577" y="4219284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60" name="矩形 59"/>
          <p:cNvSpPr/>
          <p:nvPr/>
        </p:nvSpPr>
        <p:spPr bwMode="auto">
          <a:xfrm>
            <a:off x="1335456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96438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57420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12911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973354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333797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974474" y="4534407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2054683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2415126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/>
          <p:cNvCxnSpPr/>
          <p:nvPr/>
        </p:nvCxnSpPr>
        <p:spPr bwMode="auto">
          <a:xfrm>
            <a:off x="1331640" y="4869160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0" name="直接箭头连接符 69"/>
          <p:cNvCxnSpPr>
            <a:endCxn id="65" idx="0"/>
          </p:cNvCxnSpPr>
          <p:nvPr/>
        </p:nvCxnSpPr>
        <p:spPr bwMode="auto">
          <a:xfrm>
            <a:off x="972275" y="4876053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2" name="下箭头 71"/>
          <p:cNvSpPr/>
          <p:nvPr/>
        </p:nvSpPr>
        <p:spPr bwMode="auto">
          <a:xfrm>
            <a:off x="1314701" y="3566760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708681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4" name="直接箭头连接符 73"/>
          <p:cNvCxnSpPr/>
          <p:nvPr/>
        </p:nvCxnSpPr>
        <p:spPr bwMode="auto">
          <a:xfrm>
            <a:off x="4430515" y="2021833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5" name="矩形 74"/>
          <p:cNvSpPr/>
          <p:nvPr/>
        </p:nvSpPr>
        <p:spPr bwMode="auto">
          <a:xfrm>
            <a:off x="4069240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429799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790358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/>
          <p:nvPr/>
        </p:nvCxnSpPr>
        <p:spPr bwMode="auto">
          <a:xfrm>
            <a:off x="4064578" y="2671709"/>
            <a:ext cx="436191" cy="41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9" name="矩形 78"/>
          <p:cNvSpPr/>
          <p:nvPr/>
        </p:nvSpPr>
        <p:spPr bwMode="auto">
          <a:xfrm>
            <a:off x="3345849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3706292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066735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4427178" y="3064934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4787621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5148064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5148064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下箭头 85"/>
          <p:cNvSpPr/>
          <p:nvPr/>
        </p:nvSpPr>
        <p:spPr bwMode="auto">
          <a:xfrm>
            <a:off x="4030877" y="355843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3346430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/>
          <p:nvPr/>
        </p:nvCxnSpPr>
        <p:spPr bwMode="auto">
          <a:xfrm>
            <a:off x="4430515" y="4215850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9" name="矩形 88"/>
          <p:cNvSpPr/>
          <p:nvPr/>
        </p:nvSpPr>
        <p:spPr bwMode="auto">
          <a:xfrm>
            <a:off x="4068394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429376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790358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3345849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3706292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4066735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3707412" y="4530973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4787621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5148064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8" name="直接箭头连接符 97"/>
          <p:cNvCxnSpPr/>
          <p:nvPr/>
        </p:nvCxnSpPr>
        <p:spPr bwMode="auto">
          <a:xfrm>
            <a:off x="4064578" y="486572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9" name="直接箭头连接符 98"/>
          <p:cNvCxnSpPr>
            <a:endCxn id="93" idx="0"/>
          </p:cNvCxnSpPr>
          <p:nvPr/>
        </p:nvCxnSpPr>
        <p:spPr bwMode="auto">
          <a:xfrm>
            <a:off x="3705213" y="487261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0" name="矩形 99"/>
          <p:cNvSpPr/>
          <p:nvPr/>
        </p:nvSpPr>
        <p:spPr bwMode="auto">
          <a:xfrm>
            <a:off x="5145337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下箭头 100"/>
          <p:cNvSpPr/>
          <p:nvPr/>
        </p:nvSpPr>
        <p:spPr bwMode="auto">
          <a:xfrm rot="16200000">
            <a:off x="5697138" y="485071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6575133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/>
          <p:nvPr/>
        </p:nvCxnSpPr>
        <p:spPr bwMode="auto">
          <a:xfrm>
            <a:off x="7659218" y="4215850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4" name="矩形 103"/>
          <p:cNvSpPr/>
          <p:nvPr/>
        </p:nvSpPr>
        <p:spPr bwMode="auto">
          <a:xfrm>
            <a:off x="7297097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658079" y="4530973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8019061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6574552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34995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95438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936115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8016324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8376767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3" name="直接箭头连接符 112"/>
          <p:cNvCxnSpPr/>
          <p:nvPr/>
        </p:nvCxnSpPr>
        <p:spPr bwMode="auto">
          <a:xfrm>
            <a:off x="7293281" y="486572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4" name="直接箭头连接符 113"/>
          <p:cNvCxnSpPr>
            <a:endCxn id="108" idx="0"/>
          </p:cNvCxnSpPr>
          <p:nvPr/>
        </p:nvCxnSpPr>
        <p:spPr bwMode="auto">
          <a:xfrm>
            <a:off x="6933916" y="487261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 bwMode="auto">
          <a:xfrm>
            <a:off x="8374040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下箭头 115"/>
          <p:cNvSpPr/>
          <p:nvPr/>
        </p:nvSpPr>
        <p:spPr bwMode="auto">
          <a:xfrm rot="10800000">
            <a:off x="7261737" y="355843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6511313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矩形 118"/>
          <p:cNvSpPr/>
          <p:nvPr/>
        </p:nvSpPr>
        <p:spPr bwMode="auto">
          <a:xfrm>
            <a:off x="7233277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7231618" y="1393350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7955241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6510732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6871175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7231618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6872295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7952504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8312947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8" name="直接箭头连接符 127"/>
          <p:cNvCxnSpPr/>
          <p:nvPr/>
        </p:nvCxnSpPr>
        <p:spPr bwMode="auto">
          <a:xfrm>
            <a:off x="7229461" y="266854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9" name="直接箭头连接符 128"/>
          <p:cNvCxnSpPr>
            <a:endCxn id="123" idx="0"/>
          </p:cNvCxnSpPr>
          <p:nvPr/>
        </p:nvCxnSpPr>
        <p:spPr bwMode="auto">
          <a:xfrm>
            <a:off x="6870096" y="267543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0" name="矩形 129"/>
          <p:cNvSpPr/>
          <p:nvPr/>
        </p:nvSpPr>
        <p:spPr bwMode="auto">
          <a:xfrm>
            <a:off x="8310220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/>
          <p:cNvCxnSpPr>
            <a:endCxn id="125" idx="0"/>
          </p:cNvCxnSpPr>
          <p:nvPr/>
        </p:nvCxnSpPr>
        <p:spPr bwMode="auto">
          <a:xfrm flipH="1">
            <a:off x="7051438" y="1721210"/>
            <a:ext cx="178023" cy="6125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/>
          <p:nvPr/>
        </p:nvCxnSpPr>
        <p:spPr bwMode="auto">
          <a:xfrm>
            <a:off x="7600263" y="1730041"/>
            <a:ext cx="709957" cy="595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" name="矩形 2"/>
          <p:cNvSpPr/>
          <p:nvPr/>
        </p:nvSpPr>
        <p:spPr>
          <a:xfrm>
            <a:off x="497698" y="6005175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m=6</a:t>
            </a:r>
            <a:endParaRPr lang="zh-CN" altLang="en-US" sz="2800" dirty="0"/>
          </a:p>
        </p:txBody>
      </p:sp>
      <p:sp>
        <p:nvSpPr>
          <p:cNvPr id="131" name="矩形 130"/>
          <p:cNvSpPr/>
          <p:nvPr/>
        </p:nvSpPr>
        <p:spPr>
          <a:xfrm>
            <a:off x="1989803" y="6005175"/>
            <a:ext cx="1367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(3,6)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2800" dirty="0"/>
          </a:p>
        </p:txBody>
      </p:sp>
      <p:sp>
        <p:nvSpPr>
          <p:cNvPr id="133" name="矩形 132"/>
          <p:cNvSpPr/>
          <p:nvPr/>
        </p:nvSpPr>
        <p:spPr>
          <a:xfrm>
            <a:off x="3860479" y="6073973"/>
            <a:ext cx="4871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非根节点关键码最少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个，最多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239846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上溢与分裂（实例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矩形 192"/>
          <p:cNvSpPr/>
          <p:nvPr/>
        </p:nvSpPr>
        <p:spPr bwMode="auto">
          <a:xfrm>
            <a:off x="2606222" y="1993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矩形 193"/>
          <p:cNvSpPr/>
          <p:nvPr/>
        </p:nvSpPr>
        <p:spPr bwMode="auto">
          <a:xfrm>
            <a:off x="1812380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5" name="矩形 194"/>
          <p:cNvSpPr/>
          <p:nvPr/>
        </p:nvSpPr>
        <p:spPr bwMode="auto">
          <a:xfrm>
            <a:off x="3396556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 bwMode="auto">
          <a:xfrm>
            <a:off x="3684588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7" name="直接箭头连接符 196"/>
          <p:cNvCxnSpPr>
            <a:endCxn id="194" idx="0"/>
          </p:cNvCxnSpPr>
          <p:nvPr/>
        </p:nvCxnSpPr>
        <p:spPr bwMode="auto">
          <a:xfrm flipH="1">
            <a:off x="1956396" y="224923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8" name="直接箭头连接符 197"/>
          <p:cNvCxnSpPr/>
          <p:nvPr/>
        </p:nvCxnSpPr>
        <p:spPr bwMode="auto">
          <a:xfrm>
            <a:off x="2892500" y="2249238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9" name="直接箭头连接符 198"/>
          <p:cNvCxnSpPr/>
          <p:nvPr/>
        </p:nvCxnSpPr>
        <p:spPr bwMode="auto">
          <a:xfrm flipH="1">
            <a:off x="1434087" y="276087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0" name="直接箭头连接符 199"/>
          <p:cNvCxnSpPr/>
          <p:nvPr/>
        </p:nvCxnSpPr>
        <p:spPr bwMode="auto">
          <a:xfrm>
            <a:off x="2085208" y="275917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1" name="矩形 200"/>
          <p:cNvSpPr/>
          <p:nvPr/>
        </p:nvSpPr>
        <p:spPr bwMode="auto">
          <a:xfrm>
            <a:off x="1164308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矩形 201"/>
          <p:cNvSpPr/>
          <p:nvPr/>
        </p:nvSpPr>
        <p:spPr bwMode="auto">
          <a:xfrm>
            <a:off x="2252245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矩形 202"/>
          <p:cNvSpPr/>
          <p:nvPr/>
        </p:nvSpPr>
        <p:spPr bwMode="auto">
          <a:xfrm>
            <a:off x="1964213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4" name="直接箭头连接符 203"/>
          <p:cNvCxnSpPr/>
          <p:nvPr/>
        </p:nvCxnSpPr>
        <p:spPr bwMode="auto">
          <a:xfrm flipH="1">
            <a:off x="3576056" y="2760826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5" name="直接箭头连接符 204"/>
          <p:cNvCxnSpPr/>
          <p:nvPr/>
        </p:nvCxnSpPr>
        <p:spPr bwMode="auto">
          <a:xfrm>
            <a:off x="3986979" y="276447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6" name="矩形 205"/>
          <p:cNvSpPr/>
          <p:nvPr/>
        </p:nvSpPr>
        <p:spPr bwMode="auto">
          <a:xfrm>
            <a:off x="4188644" y="305781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3572679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8" name="矩形 207"/>
          <p:cNvSpPr/>
          <p:nvPr/>
        </p:nvSpPr>
        <p:spPr bwMode="auto">
          <a:xfrm>
            <a:off x="3287000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9" name="直接箭头连接符 208"/>
          <p:cNvCxnSpPr/>
          <p:nvPr/>
        </p:nvCxnSpPr>
        <p:spPr bwMode="auto">
          <a:xfrm flipH="1">
            <a:off x="2903016" y="2751548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0" name="矩形 209"/>
          <p:cNvSpPr/>
          <p:nvPr/>
        </p:nvSpPr>
        <p:spPr bwMode="auto">
          <a:xfrm>
            <a:off x="2754810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1" name="直接箭头连接符 210"/>
          <p:cNvCxnSpPr/>
          <p:nvPr/>
        </p:nvCxnSpPr>
        <p:spPr bwMode="auto">
          <a:xfrm>
            <a:off x="2750977" y="180149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2" name="矩形 211"/>
          <p:cNvSpPr/>
          <p:nvPr/>
        </p:nvSpPr>
        <p:spPr bwMode="auto">
          <a:xfrm>
            <a:off x="1452340" y="305578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下箭头 212"/>
          <p:cNvSpPr/>
          <p:nvPr/>
        </p:nvSpPr>
        <p:spPr bwMode="auto">
          <a:xfrm rot="16200000">
            <a:off x="4812745" y="266339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4" name="矩形 233"/>
          <p:cNvSpPr/>
          <p:nvPr/>
        </p:nvSpPr>
        <p:spPr bwMode="auto">
          <a:xfrm>
            <a:off x="7094034" y="19871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5" name="矩形 234"/>
          <p:cNvSpPr/>
          <p:nvPr/>
        </p:nvSpPr>
        <p:spPr bwMode="auto">
          <a:xfrm>
            <a:off x="6300192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6" name="矩形 235"/>
          <p:cNvSpPr/>
          <p:nvPr/>
        </p:nvSpPr>
        <p:spPr bwMode="auto">
          <a:xfrm>
            <a:off x="7884368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8172400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/>
          <p:cNvCxnSpPr>
            <a:endCxn id="235" idx="0"/>
          </p:cNvCxnSpPr>
          <p:nvPr/>
        </p:nvCxnSpPr>
        <p:spPr bwMode="auto">
          <a:xfrm flipH="1">
            <a:off x="6444208" y="2242962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39" name="直接箭头连接符 238"/>
          <p:cNvCxnSpPr/>
          <p:nvPr/>
        </p:nvCxnSpPr>
        <p:spPr bwMode="auto">
          <a:xfrm>
            <a:off x="7380312" y="2242962"/>
            <a:ext cx="815404" cy="2580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0" name="直接箭头连接符 239"/>
          <p:cNvCxnSpPr/>
          <p:nvPr/>
        </p:nvCxnSpPr>
        <p:spPr bwMode="auto">
          <a:xfrm flipH="1">
            <a:off x="5921899" y="2754596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1" name="直接箭头连接符 240"/>
          <p:cNvCxnSpPr/>
          <p:nvPr/>
        </p:nvCxnSpPr>
        <p:spPr bwMode="auto">
          <a:xfrm>
            <a:off x="6573020" y="2752902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2" name="矩形 241"/>
          <p:cNvSpPr/>
          <p:nvPr/>
        </p:nvSpPr>
        <p:spPr bwMode="auto">
          <a:xfrm>
            <a:off x="5456256" y="30506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3" name="矩形 242"/>
          <p:cNvSpPr/>
          <p:nvPr/>
        </p:nvSpPr>
        <p:spPr bwMode="auto">
          <a:xfrm>
            <a:off x="6740057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4" name="矩形 243"/>
          <p:cNvSpPr/>
          <p:nvPr/>
        </p:nvSpPr>
        <p:spPr bwMode="auto">
          <a:xfrm>
            <a:off x="6452025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5" name="直接箭头连接符 244"/>
          <p:cNvCxnSpPr/>
          <p:nvPr/>
        </p:nvCxnSpPr>
        <p:spPr bwMode="auto">
          <a:xfrm flipH="1">
            <a:off x="8063868" y="275455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6" name="直接箭头连接符 245"/>
          <p:cNvCxnSpPr/>
          <p:nvPr/>
        </p:nvCxnSpPr>
        <p:spPr bwMode="auto">
          <a:xfrm>
            <a:off x="8474791" y="275819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7" name="矩形 246"/>
          <p:cNvSpPr/>
          <p:nvPr/>
        </p:nvSpPr>
        <p:spPr bwMode="auto">
          <a:xfrm>
            <a:off x="8676456" y="30515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8060491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7774812" y="30495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7390828" y="274527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1" name="矩形 250"/>
          <p:cNvSpPr/>
          <p:nvPr/>
        </p:nvSpPr>
        <p:spPr bwMode="auto">
          <a:xfrm>
            <a:off x="7242622" y="30495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2" name="直接箭头连接符 251"/>
          <p:cNvCxnSpPr/>
          <p:nvPr/>
        </p:nvCxnSpPr>
        <p:spPr bwMode="auto">
          <a:xfrm>
            <a:off x="7238789" y="179522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3" name="矩形 252"/>
          <p:cNvSpPr/>
          <p:nvPr/>
        </p:nvSpPr>
        <p:spPr bwMode="auto">
          <a:xfrm>
            <a:off x="5744288" y="30506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 bwMode="auto">
          <a:xfrm>
            <a:off x="6033860" y="305065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5" name="下箭头 254"/>
          <p:cNvSpPr/>
          <p:nvPr/>
        </p:nvSpPr>
        <p:spPr bwMode="auto">
          <a:xfrm rot="16200000">
            <a:off x="437176" y="421467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6" name="矩形 255"/>
          <p:cNvSpPr/>
          <p:nvPr/>
        </p:nvSpPr>
        <p:spPr bwMode="auto">
          <a:xfrm>
            <a:off x="2787543" y="372136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1993701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3577877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3865909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0" name="直接箭头连接符 259"/>
          <p:cNvCxnSpPr>
            <a:endCxn id="257" idx="0"/>
          </p:cNvCxnSpPr>
          <p:nvPr/>
        </p:nvCxnSpPr>
        <p:spPr bwMode="auto">
          <a:xfrm flipH="1">
            <a:off x="2137717" y="397721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1" name="直接箭头连接符 260"/>
          <p:cNvCxnSpPr/>
          <p:nvPr/>
        </p:nvCxnSpPr>
        <p:spPr bwMode="auto">
          <a:xfrm>
            <a:off x="3073821" y="3977218"/>
            <a:ext cx="793842" cy="2604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3" name="直接箭头连接符 262"/>
          <p:cNvCxnSpPr/>
          <p:nvPr/>
        </p:nvCxnSpPr>
        <p:spPr bwMode="auto">
          <a:xfrm>
            <a:off x="2266529" y="448715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4" name="矩形 263"/>
          <p:cNvSpPr/>
          <p:nvPr/>
        </p:nvSpPr>
        <p:spPr bwMode="auto">
          <a:xfrm>
            <a:off x="1151411" y="479109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5" name="矩形 264"/>
          <p:cNvSpPr/>
          <p:nvPr/>
        </p:nvSpPr>
        <p:spPr bwMode="auto">
          <a:xfrm>
            <a:off x="2433566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6" name="矩形 265"/>
          <p:cNvSpPr/>
          <p:nvPr/>
        </p:nvSpPr>
        <p:spPr bwMode="auto">
          <a:xfrm>
            <a:off x="2145534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7" name="直接箭头连接符 266"/>
          <p:cNvCxnSpPr/>
          <p:nvPr/>
        </p:nvCxnSpPr>
        <p:spPr bwMode="auto">
          <a:xfrm flipH="1">
            <a:off x="3757377" y="4488806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8" name="直接箭头连接符 267"/>
          <p:cNvCxnSpPr/>
          <p:nvPr/>
        </p:nvCxnSpPr>
        <p:spPr bwMode="auto">
          <a:xfrm>
            <a:off x="4168300" y="449245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9" name="矩形 268"/>
          <p:cNvSpPr/>
          <p:nvPr/>
        </p:nvSpPr>
        <p:spPr bwMode="auto">
          <a:xfrm>
            <a:off x="4369965" y="47857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矩形 269"/>
          <p:cNvSpPr/>
          <p:nvPr/>
        </p:nvSpPr>
        <p:spPr bwMode="auto">
          <a:xfrm>
            <a:off x="3754000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1" name="矩形 270"/>
          <p:cNvSpPr/>
          <p:nvPr/>
        </p:nvSpPr>
        <p:spPr bwMode="auto">
          <a:xfrm>
            <a:off x="3468321" y="478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2" name="直接箭头连接符 271"/>
          <p:cNvCxnSpPr/>
          <p:nvPr/>
        </p:nvCxnSpPr>
        <p:spPr bwMode="auto">
          <a:xfrm flipH="1">
            <a:off x="3084337" y="4479528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3" name="矩形 272"/>
          <p:cNvSpPr/>
          <p:nvPr/>
        </p:nvSpPr>
        <p:spPr bwMode="auto">
          <a:xfrm>
            <a:off x="2936131" y="478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4" name="直接箭头连接符 273"/>
          <p:cNvCxnSpPr/>
          <p:nvPr/>
        </p:nvCxnSpPr>
        <p:spPr bwMode="auto">
          <a:xfrm>
            <a:off x="2932298" y="352947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5" name="矩形 274"/>
          <p:cNvSpPr/>
          <p:nvPr/>
        </p:nvSpPr>
        <p:spPr bwMode="auto">
          <a:xfrm>
            <a:off x="1719658" y="42273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" name="矩形 275"/>
          <p:cNvSpPr/>
          <p:nvPr/>
        </p:nvSpPr>
        <p:spPr bwMode="auto">
          <a:xfrm>
            <a:off x="1727369" y="478490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2" name="直接箭头连接符 261"/>
          <p:cNvCxnSpPr>
            <a:endCxn id="276" idx="0"/>
          </p:cNvCxnSpPr>
          <p:nvPr/>
        </p:nvCxnSpPr>
        <p:spPr bwMode="auto">
          <a:xfrm flipH="1">
            <a:off x="1871385" y="4488852"/>
            <a:ext cx="122317" cy="2960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7" name="直接箭头连接符 276"/>
          <p:cNvCxnSpPr>
            <a:endCxn id="264" idx="0"/>
          </p:cNvCxnSpPr>
          <p:nvPr/>
        </p:nvCxnSpPr>
        <p:spPr bwMode="auto">
          <a:xfrm flipH="1">
            <a:off x="1295427" y="4489797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8" name="下箭头 277"/>
          <p:cNvSpPr/>
          <p:nvPr/>
        </p:nvSpPr>
        <p:spPr bwMode="auto">
          <a:xfrm rot="16200000">
            <a:off x="4912919" y="413199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9" name="矩形 278"/>
          <p:cNvSpPr/>
          <p:nvPr/>
        </p:nvSpPr>
        <p:spPr bwMode="auto">
          <a:xfrm>
            <a:off x="7122221" y="37082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0" name="矩形 279"/>
          <p:cNvSpPr/>
          <p:nvPr/>
        </p:nvSpPr>
        <p:spPr bwMode="auto">
          <a:xfrm>
            <a:off x="6328379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矩形 280"/>
          <p:cNvSpPr/>
          <p:nvPr/>
        </p:nvSpPr>
        <p:spPr bwMode="auto">
          <a:xfrm>
            <a:off x="7912555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2" name="矩形 281"/>
          <p:cNvSpPr/>
          <p:nvPr/>
        </p:nvSpPr>
        <p:spPr bwMode="auto">
          <a:xfrm>
            <a:off x="8200587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3" name="直接箭头连接符 282"/>
          <p:cNvCxnSpPr>
            <a:endCxn id="280" idx="0"/>
          </p:cNvCxnSpPr>
          <p:nvPr/>
        </p:nvCxnSpPr>
        <p:spPr bwMode="auto">
          <a:xfrm flipH="1">
            <a:off x="6472395" y="3964092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4" name="直接箭头连接符 283"/>
          <p:cNvCxnSpPr/>
          <p:nvPr/>
        </p:nvCxnSpPr>
        <p:spPr bwMode="auto">
          <a:xfrm>
            <a:off x="7408499" y="3964092"/>
            <a:ext cx="824195" cy="2585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5" name="直接箭头连接符 284"/>
          <p:cNvCxnSpPr/>
          <p:nvPr/>
        </p:nvCxnSpPr>
        <p:spPr bwMode="auto">
          <a:xfrm>
            <a:off x="6601207" y="4474032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86" name="矩形 285"/>
          <p:cNvSpPr/>
          <p:nvPr/>
        </p:nvSpPr>
        <p:spPr bwMode="auto">
          <a:xfrm>
            <a:off x="5486089" y="4777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7" name="矩形 286"/>
          <p:cNvSpPr/>
          <p:nvPr/>
        </p:nvSpPr>
        <p:spPr bwMode="auto">
          <a:xfrm>
            <a:off x="6876256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8" name="矩形 287"/>
          <p:cNvSpPr/>
          <p:nvPr/>
        </p:nvSpPr>
        <p:spPr bwMode="auto">
          <a:xfrm>
            <a:off x="6300192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9" name="直接箭头连接符 288"/>
          <p:cNvCxnSpPr/>
          <p:nvPr/>
        </p:nvCxnSpPr>
        <p:spPr bwMode="auto">
          <a:xfrm flipH="1">
            <a:off x="8092055" y="447568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90" name="直接箭头连接符 289"/>
          <p:cNvCxnSpPr/>
          <p:nvPr/>
        </p:nvCxnSpPr>
        <p:spPr bwMode="auto">
          <a:xfrm>
            <a:off x="8502978" y="447932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1" name="矩形 290"/>
          <p:cNvSpPr/>
          <p:nvPr/>
        </p:nvSpPr>
        <p:spPr bwMode="auto">
          <a:xfrm>
            <a:off x="8704643" y="477266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2" name="矩形 291"/>
          <p:cNvSpPr/>
          <p:nvPr/>
        </p:nvSpPr>
        <p:spPr bwMode="auto">
          <a:xfrm>
            <a:off x="8088678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3" name="矩形 292"/>
          <p:cNvSpPr/>
          <p:nvPr/>
        </p:nvSpPr>
        <p:spPr bwMode="auto">
          <a:xfrm>
            <a:off x="7802999" y="47706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4" name="直接箭头连接符 293"/>
          <p:cNvCxnSpPr/>
          <p:nvPr/>
        </p:nvCxnSpPr>
        <p:spPr bwMode="auto">
          <a:xfrm flipH="1">
            <a:off x="7419015" y="446640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5" name="矩形 294"/>
          <p:cNvSpPr/>
          <p:nvPr/>
        </p:nvSpPr>
        <p:spPr bwMode="auto">
          <a:xfrm>
            <a:off x="7270809" y="47706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6" name="直接箭头连接符 295"/>
          <p:cNvCxnSpPr/>
          <p:nvPr/>
        </p:nvCxnSpPr>
        <p:spPr bwMode="auto">
          <a:xfrm>
            <a:off x="7266976" y="351635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7" name="矩形 296"/>
          <p:cNvSpPr/>
          <p:nvPr/>
        </p:nvSpPr>
        <p:spPr bwMode="auto">
          <a:xfrm>
            <a:off x="6054336" y="421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8" name="矩形 297"/>
          <p:cNvSpPr/>
          <p:nvPr/>
        </p:nvSpPr>
        <p:spPr bwMode="auto">
          <a:xfrm>
            <a:off x="5925164" y="4777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9" name="直接箭头连接符 298"/>
          <p:cNvCxnSpPr/>
          <p:nvPr/>
        </p:nvCxnSpPr>
        <p:spPr bwMode="auto">
          <a:xfrm flipH="1">
            <a:off x="6046869" y="4475726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0" name="直接箭头连接符 299"/>
          <p:cNvCxnSpPr>
            <a:endCxn id="286" idx="0"/>
          </p:cNvCxnSpPr>
          <p:nvPr/>
        </p:nvCxnSpPr>
        <p:spPr bwMode="auto">
          <a:xfrm flipH="1">
            <a:off x="5630105" y="4476671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01" name="矩形 300"/>
          <p:cNvSpPr/>
          <p:nvPr/>
        </p:nvSpPr>
        <p:spPr bwMode="auto">
          <a:xfrm>
            <a:off x="6588253" y="4770665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2" name="下箭头 301"/>
          <p:cNvSpPr/>
          <p:nvPr/>
        </p:nvSpPr>
        <p:spPr bwMode="auto">
          <a:xfrm rot="16200000">
            <a:off x="589729" y="583380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3" name="矩形 302"/>
          <p:cNvSpPr/>
          <p:nvPr/>
        </p:nvSpPr>
        <p:spPr bwMode="auto">
          <a:xfrm>
            <a:off x="2799031" y="54100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4" name="矩形 303"/>
          <p:cNvSpPr/>
          <p:nvPr/>
        </p:nvSpPr>
        <p:spPr bwMode="auto">
          <a:xfrm>
            <a:off x="2005189" y="59160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5" name="矩形 304"/>
          <p:cNvSpPr/>
          <p:nvPr/>
        </p:nvSpPr>
        <p:spPr bwMode="auto">
          <a:xfrm>
            <a:off x="3589365" y="591705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6" name="矩形 305"/>
          <p:cNvSpPr/>
          <p:nvPr/>
        </p:nvSpPr>
        <p:spPr bwMode="auto">
          <a:xfrm>
            <a:off x="3877397" y="591705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7" name="直接箭头连接符 306"/>
          <p:cNvCxnSpPr>
            <a:endCxn id="304" idx="0"/>
          </p:cNvCxnSpPr>
          <p:nvPr/>
        </p:nvCxnSpPr>
        <p:spPr bwMode="auto">
          <a:xfrm flipH="1">
            <a:off x="2149205" y="5665902"/>
            <a:ext cx="648072" cy="250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8" name="直接箭头连接符 307"/>
          <p:cNvCxnSpPr/>
          <p:nvPr/>
        </p:nvCxnSpPr>
        <p:spPr bwMode="auto">
          <a:xfrm>
            <a:off x="3085309" y="5665902"/>
            <a:ext cx="799560" cy="2464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0" name="矩形 309"/>
          <p:cNvSpPr/>
          <p:nvPr/>
        </p:nvSpPr>
        <p:spPr bwMode="auto">
          <a:xfrm>
            <a:off x="1162899" y="64797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1" name="矩形 310"/>
          <p:cNvSpPr/>
          <p:nvPr/>
        </p:nvSpPr>
        <p:spPr bwMode="auto">
          <a:xfrm>
            <a:off x="2553066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2" name="矩形 311"/>
          <p:cNvSpPr/>
          <p:nvPr/>
        </p:nvSpPr>
        <p:spPr bwMode="auto">
          <a:xfrm>
            <a:off x="2051720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3" name="直接箭头连接符 312"/>
          <p:cNvCxnSpPr/>
          <p:nvPr/>
        </p:nvCxnSpPr>
        <p:spPr bwMode="auto">
          <a:xfrm flipH="1">
            <a:off x="3768865" y="617749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4" name="直接箭头连接符 313"/>
          <p:cNvCxnSpPr/>
          <p:nvPr/>
        </p:nvCxnSpPr>
        <p:spPr bwMode="auto">
          <a:xfrm>
            <a:off x="4179788" y="618113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5" name="矩形 314"/>
          <p:cNvSpPr/>
          <p:nvPr/>
        </p:nvSpPr>
        <p:spPr bwMode="auto">
          <a:xfrm>
            <a:off x="4381453" y="647447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6" name="矩形 315"/>
          <p:cNvSpPr/>
          <p:nvPr/>
        </p:nvSpPr>
        <p:spPr bwMode="auto">
          <a:xfrm>
            <a:off x="3765488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7" name="矩形 316"/>
          <p:cNvSpPr/>
          <p:nvPr/>
        </p:nvSpPr>
        <p:spPr bwMode="auto">
          <a:xfrm>
            <a:off x="3479809" y="64724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8" name="直接箭头连接符 317"/>
          <p:cNvCxnSpPr/>
          <p:nvPr/>
        </p:nvCxnSpPr>
        <p:spPr bwMode="auto">
          <a:xfrm flipH="1">
            <a:off x="3095825" y="616821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9" name="矩形 318"/>
          <p:cNvSpPr/>
          <p:nvPr/>
        </p:nvSpPr>
        <p:spPr bwMode="auto">
          <a:xfrm>
            <a:off x="2947619" y="64724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/>
          <p:cNvCxnSpPr/>
          <p:nvPr/>
        </p:nvCxnSpPr>
        <p:spPr bwMode="auto">
          <a:xfrm>
            <a:off x="2943786" y="521816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1" name="矩形 320"/>
          <p:cNvSpPr/>
          <p:nvPr/>
        </p:nvSpPr>
        <p:spPr bwMode="auto">
          <a:xfrm>
            <a:off x="1731146" y="59160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2" name="矩形 321"/>
          <p:cNvSpPr/>
          <p:nvPr/>
        </p:nvSpPr>
        <p:spPr bwMode="auto">
          <a:xfrm>
            <a:off x="1601974" y="64797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3" name="直接箭头连接符 322"/>
          <p:cNvCxnSpPr/>
          <p:nvPr/>
        </p:nvCxnSpPr>
        <p:spPr bwMode="auto">
          <a:xfrm flipH="1">
            <a:off x="1723679" y="6177536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4" name="直接箭头连接符 323"/>
          <p:cNvCxnSpPr>
            <a:endCxn id="310" idx="0"/>
          </p:cNvCxnSpPr>
          <p:nvPr/>
        </p:nvCxnSpPr>
        <p:spPr bwMode="auto">
          <a:xfrm flipH="1">
            <a:off x="1306915" y="6178481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6" name="矩形 325"/>
          <p:cNvSpPr/>
          <p:nvPr/>
        </p:nvSpPr>
        <p:spPr bwMode="auto">
          <a:xfrm>
            <a:off x="2293221" y="5916033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9" name="直接箭头连接符 308"/>
          <p:cNvCxnSpPr>
            <a:endCxn id="312" idx="0"/>
          </p:cNvCxnSpPr>
          <p:nvPr/>
        </p:nvCxnSpPr>
        <p:spPr bwMode="auto">
          <a:xfrm flipH="1">
            <a:off x="2195736" y="6175842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7" name="直接箭头连接符 326"/>
          <p:cNvCxnSpPr>
            <a:endCxn id="311" idx="0"/>
          </p:cNvCxnSpPr>
          <p:nvPr/>
        </p:nvCxnSpPr>
        <p:spPr bwMode="auto">
          <a:xfrm>
            <a:off x="2574670" y="6178007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8" name="下箭头 327"/>
          <p:cNvSpPr/>
          <p:nvPr/>
        </p:nvSpPr>
        <p:spPr bwMode="auto">
          <a:xfrm rot="16200000">
            <a:off x="4912919" y="578190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7236296" y="53642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6946510" y="53642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7912555" y="58651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8200587" y="58651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3" name="直接箭头连接符 332"/>
          <p:cNvCxnSpPr>
            <a:endCxn id="350" idx="0"/>
          </p:cNvCxnSpPr>
          <p:nvPr/>
        </p:nvCxnSpPr>
        <p:spPr bwMode="auto">
          <a:xfrm flipH="1">
            <a:off x="6760427" y="5622992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4" name="直接箭头连接符 333"/>
          <p:cNvCxnSpPr/>
          <p:nvPr/>
        </p:nvCxnSpPr>
        <p:spPr bwMode="auto">
          <a:xfrm>
            <a:off x="7513279" y="5615426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35" name="矩形 334"/>
          <p:cNvSpPr/>
          <p:nvPr/>
        </p:nvSpPr>
        <p:spPr bwMode="auto">
          <a:xfrm>
            <a:off x="5486089" y="64278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6876256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6374910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8" name="直接箭头连接符 337"/>
          <p:cNvCxnSpPr/>
          <p:nvPr/>
        </p:nvCxnSpPr>
        <p:spPr bwMode="auto">
          <a:xfrm flipH="1">
            <a:off x="8092055" y="6125598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9" name="直接箭头连接符 338"/>
          <p:cNvCxnSpPr/>
          <p:nvPr/>
        </p:nvCxnSpPr>
        <p:spPr bwMode="auto">
          <a:xfrm>
            <a:off x="8502978" y="6129247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0" name="矩形 339"/>
          <p:cNvSpPr/>
          <p:nvPr/>
        </p:nvSpPr>
        <p:spPr bwMode="auto">
          <a:xfrm>
            <a:off x="8704643" y="642258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1" name="矩形 340"/>
          <p:cNvSpPr/>
          <p:nvPr/>
        </p:nvSpPr>
        <p:spPr bwMode="auto">
          <a:xfrm>
            <a:off x="8088678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2" name="矩形 341"/>
          <p:cNvSpPr/>
          <p:nvPr/>
        </p:nvSpPr>
        <p:spPr bwMode="auto">
          <a:xfrm>
            <a:off x="7802999" y="64205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3" name="直接箭头连接符 342"/>
          <p:cNvCxnSpPr/>
          <p:nvPr/>
        </p:nvCxnSpPr>
        <p:spPr bwMode="auto">
          <a:xfrm flipH="1">
            <a:off x="7419015" y="6116320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4" name="矩形 343"/>
          <p:cNvSpPr/>
          <p:nvPr/>
        </p:nvSpPr>
        <p:spPr bwMode="auto">
          <a:xfrm>
            <a:off x="7270809" y="64205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5" name="直接箭头连接符 344"/>
          <p:cNvCxnSpPr/>
          <p:nvPr/>
        </p:nvCxnSpPr>
        <p:spPr bwMode="auto">
          <a:xfrm>
            <a:off x="7266976" y="5166269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6" name="矩形 345"/>
          <p:cNvSpPr/>
          <p:nvPr/>
        </p:nvSpPr>
        <p:spPr bwMode="auto">
          <a:xfrm>
            <a:off x="6054336" y="5864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7" name="矩形 346"/>
          <p:cNvSpPr/>
          <p:nvPr/>
        </p:nvSpPr>
        <p:spPr bwMode="auto">
          <a:xfrm>
            <a:off x="5925164" y="64278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8" name="直接箭头连接符 347"/>
          <p:cNvCxnSpPr/>
          <p:nvPr/>
        </p:nvCxnSpPr>
        <p:spPr bwMode="auto">
          <a:xfrm flipH="1">
            <a:off x="6046869" y="6125644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9" name="直接箭头连接符 348"/>
          <p:cNvCxnSpPr>
            <a:endCxn id="335" idx="0"/>
          </p:cNvCxnSpPr>
          <p:nvPr/>
        </p:nvCxnSpPr>
        <p:spPr bwMode="auto">
          <a:xfrm flipH="1">
            <a:off x="5630105" y="6126589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0" name="矩形 349"/>
          <p:cNvSpPr/>
          <p:nvPr/>
        </p:nvSpPr>
        <p:spPr bwMode="auto">
          <a:xfrm>
            <a:off x="6616411" y="5864141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1" name="直接箭头连接符 350"/>
          <p:cNvCxnSpPr>
            <a:endCxn id="337" idx="0"/>
          </p:cNvCxnSpPr>
          <p:nvPr/>
        </p:nvCxnSpPr>
        <p:spPr bwMode="auto">
          <a:xfrm flipH="1">
            <a:off x="6518926" y="6123950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2" name="直接箭头连接符 351"/>
          <p:cNvCxnSpPr>
            <a:endCxn id="336" idx="0"/>
          </p:cNvCxnSpPr>
          <p:nvPr/>
        </p:nvCxnSpPr>
        <p:spPr bwMode="auto">
          <a:xfrm>
            <a:off x="6897860" y="6126115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3" name="直接箭头连接符 352"/>
          <p:cNvCxnSpPr>
            <a:endCxn id="346" idx="0"/>
          </p:cNvCxnSpPr>
          <p:nvPr/>
        </p:nvCxnSpPr>
        <p:spPr bwMode="auto">
          <a:xfrm flipH="1">
            <a:off x="6198352" y="5615426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4" name="矩形 353"/>
          <p:cNvSpPr/>
          <p:nvPr/>
        </p:nvSpPr>
        <p:spPr>
          <a:xfrm>
            <a:off x="4392505" y="1238813"/>
            <a:ext cx="2589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322942" y="1739872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07716" y="2311497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4507716" y="3752698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endParaRPr lang="zh-CN" altLang="en-US" dirty="0"/>
          </a:p>
        </p:txBody>
      </p:sp>
      <p:sp>
        <p:nvSpPr>
          <p:cNvPr id="149" name="矩形 148"/>
          <p:cNvSpPr/>
          <p:nvPr/>
        </p:nvSpPr>
        <p:spPr>
          <a:xfrm flipH="1">
            <a:off x="179512" y="3819647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50" name="矩形 149"/>
          <p:cNvSpPr/>
          <p:nvPr/>
        </p:nvSpPr>
        <p:spPr>
          <a:xfrm flipH="1">
            <a:off x="179512" y="5481236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51" name="矩形 150"/>
          <p:cNvSpPr/>
          <p:nvPr/>
        </p:nvSpPr>
        <p:spPr>
          <a:xfrm flipH="1">
            <a:off x="4542829" y="5480642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44781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上溢与分裂（实例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8" name="下箭头 327"/>
          <p:cNvSpPr/>
          <p:nvPr/>
        </p:nvSpPr>
        <p:spPr bwMode="auto">
          <a:xfrm rot="16200000">
            <a:off x="4734946" y="2656190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2557598" y="20977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2267812" y="20977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3233857" y="259861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3521889" y="259861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3" name="直接箭头连接符 332"/>
          <p:cNvCxnSpPr>
            <a:endCxn id="350" idx="0"/>
          </p:cNvCxnSpPr>
          <p:nvPr/>
        </p:nvCxnSpPr>
        <p:spPr bwMode="auto">
          <a:xfrm flipH="1">
            <a:off x="2081729" y="2356446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4" name="直接箭头连接符 333"/>
          <p:cNvCxnSpPr/>
          <p:nvPr/>
        </p:nvCxnSpPr>
        <p:spPr bwMode="auto">
          <a:xfrm>
            <a:off x="2834581" y="2348880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35" name="矩形 334"/>
          <p:cNvSpPr/>
          <p:nvPr/>
        </p:nvSpPr>
        <p:spPr bwMode="auto">
          <a:xfrm>
            <a:off x="807391" y="31613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2197558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1696212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8" name="直接箭头连接符 337"/>
          <p:cNvCxnSpPr>
            <a:endCxn id="341" idx="0"/>
          </p:cNvCxnSpPr>
          <p:nvPr/>
        </p:nvCxnSpPr>
        <p:spPr bwMode="auto">
          <a:xfrm flipH="1">
            <a:off x="3455114" y="2859052"/>
            <a:ext cx="71257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9" name="直接箭头连接符 338"/>
          <p:cNvCxnSpPr/>
          <p:nvPr/>
        </p:nvCxnSpPr>
        <p:spPr bwMode="auto">
          <a:xfrm>
            <a:off x="3824280" y="2862701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0" name="矩形 339"/>
          <p:cNvSpPr/>
          <p:nvPr/>
        </p:nvSpPr>
        <p:spPr bwMode="auto">
          <a:xfrm>
            <a:off x="4025945" y="315603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1" name="矩形 340"/>
          <p:cNvSpPr/>
          <p:nvPr/>
        </p:nvSpPr>
        <p:spPr bwMode="auto">
          <a:xfrm>
            <a:off x="3311098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2" name="矩形 341"/>
          <p:cNvSpPr/>
          <p:nvPr/>
        </p:nvSpPr>
        <p:spPr bwMode="auto">
          <a:xfrm>
            <a:off x="3025419" y="3154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3" name="直接箭头连接符 342"/>
          <p:cNvCxnSpPr/>
          <p:nvPr/>
        </p:nvCxnSpPr>
        <p:spPr bwMode="auto">
          <a:xfrm flipH="1">
            <a:off x="2740317" y="2849774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4" name="矩形 343"/>
          <p:cNvSpPr/>
          <p:nvPr/>
        </p:nvSpPr>
        <p:spPr bwMode="auto">
          <a:xfrm>
            <a:off x="2592111" y="3154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6" name="矩形 345"/>
          <p:cNvSpPr/>
          <p:nvPr/>
        </p:nvSpPr>
        <p:spPr bwMode="auto">
          <a:xfrm>
            <a:off x="1375638" y="259759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7" name="矩形 346"/>
          <p:cNvSpPr/>
          <p:nvPr/>
        </p:nvSpPr>
        <p:spPr bwMode="auto">
          <a:xfrm>
            <a:off x="1246466" y="31613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8" name="直接箭头连接符 347"/>
          <p:cNvCxnSpPr/>
          <p:nvPr/>
        </p:nvCxnSpPr>
        <p:spPr bwMode="auto">
          <a:xfrm flipH="1">
            <a:off x="1368171" y="2859098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9" name="直接箭头连接符 348"/>
          <p:cNvCxnSpPr>
            <a:endCxn id="335" idx="0"/>
          </p:cNvCxnSpPr>
          <p:nvPr/>
        </p:nvCxnSpPr>
        <p:spPr bwMode="auto">
          <a:xfrm flipH="1">
            <a:off x="951407" y="2860043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0" name="矩形 349"/>
          <p:cNvSpPr/>
          <p:nvPr/>
        </p:nvSpPr>
        <p:spPr bwMode="auto">
          <a:xfrm>
            <a:off x="1937713" y="259759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1" name="直接箭头连接符 350"/>
          <p:cNvCxnSpPr>
            <a:endCxn id="337" idx="0"/>
          </p:cNvCxnSpPr>
          <p:nvPr/>
        </p:nvCxnSpPr>
        <p:spPr bwMode="auto">
          <a:xfrm flipH="1">
            <a:off x="1840228" y="2857404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2" name="直接箭头连接符 351"/>
          <p:cNvCxnSpPr>
            <a:endCxn id="336" idx="0"/>
          </p:cNvCxnSpPr>
          <p:nvPr/>
        </p:nvCxnSpPr>
        <p:spPr bwMode="auto">
          <a:xfrm>
            <a:off x="2219162" y="2859569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3" name="直接箭头连接符 352"/>
          <p:cNvCxnSpPr>
            <a:endCxn id="346" idx="0"/>
          </p:cNvCxnSpPr>
          <p:nvPr/>
        </p:nvCxnSpPr>
        <p:spPr bwMode="auto">
          <a:xfrm flipH="1">
            <a:off x="1519654" y="2348880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4" name="矩形 143"/>
          <p:cNvSpPr/>
          <p:nvPr/>
        </p:nvSpPr>
        <p:spPr bwMode="auto">
          <a:xfrm>
            <a:off x="3596777" y="315400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7079596" y="20901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6789810" y="20901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8" name="矩形 147"/>
          <p:cNvSpPr/>
          <p:nvPr/>
        </p:nvSpPr>
        <p:spPr bwMode="auto">
          <a:xfrm>
            <a:off x="7596336" y="25910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8172400" y="25910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0" name="直接箭头连接符 149"/>
          <p:cNvCxnSpPr>
            <a:endCxn id="166" idx="0"/>
          </p:cNvCxnSpPr>
          <p:nvPr/>
        </p:nvCxnSpPr>
        <p:spPr bwMode="auto">
          <a:xfrm flipH="1">
            <a:off x="6603727" y="2348880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1" name="直接箭头连接符 150"/>
          <p:cNvCxnSpPr/>
          <p:nvPr/>
        </p:nvCxnSpPr>
        <p:spPr bwMode="auto">
          <a:xfrm>
            <a:off x="7356579" y="2341314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2" name="矩形 151"/>
          <p:cNvSpPr/>
          <p:nvPr/>
        </p:nvSpPr>
        <p:spPr bwMode="auto">
          <a:xfrm>
            <a:off x="5329389" y="315377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719556" y="31464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6218210" y="31464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6" name="直接箭头连接符 155"/>
          <p:cNvCxnSpPr/>
          <p:nvPr/>
        </p:nvCxnSpPr>
        <p:spPr bwMode="auto">
          <a:xfrm>
            <a:off x="8460432" y="2845881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7" name="矩形 156"/>
          <p:cNvSpPr/>
          <p:nvPr/>
        </p:nvSpPr>
        <p:spPr bwMode="auto">
          <a:xfrm>
            <a:off x="8547943" y="3148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7884368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7547417" y="31464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0" name="直接箭头连接符 159"/>
          <p:cNvCxnSpPr/>
          <p:nvPr/>
        </p:nvCxnSpPr>
        <p:spPr bwMode="auto">
          <a:xfrm flipH="1">
            <a:off x="7262316" y="2851532"/>
            <a:ext cx="336895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1" name="矩形 160"/>
          <p:cNvSpPr/>
          <p:nvPr/>
        </p:nvSpPr>
        <p:spPr bwMode="auto">
          <a:xfrm>
            <a:off x="7114109" y="31464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 bwMode="auto">
          <a:xfrm>
            <a:off x="5897636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3" name="矩形 162"/>
          <p:cNvSpPr/>
          <p:nvPr/>
        </p:nvSpPr>
        <p:spPr bwMode="auto">
          <a:xfrm>
            <a:off x="5768464" y="315377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4" name="直接箭头连接符 163"/>
          <p:cNvCxnSpPr/>
          <p:nvPr/>
        </p:nvCxnSpPr>
        <p:spPr bwMode="auto">
          <a:xfrm flipH="1">
            <a:off x="5890169" y="2851532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5" name="直接箭头连接符 164"/>
          <p:cNvCxnSpPr>
            <a:endCxn id="152" idx="0"/>
          </p:cNvCxnSpPr>
          <p:nvPr/>
        </p:nvCxnSpPr>
        <p:spPr bwMode="auto">
          <a:xfrm flipH="1">
            <a:off x="5473405" y="2852477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6" name="矩形 165"/>
          <p:cNvSpPr/>
          <p:nvPr/>
        </p:nvSpPr>
        <p:spPr bwMode="auto">
          <a:xfrm>
            <a:off x="6459711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54" idx="0"/>
          </p:cNvCxnSpPr>
          <p:nvPr/>
        </p:nvCxnSpPr>
        <p:spPr bwMode="auto">
          <a:xfrm flipH="1">
            <a:off x="6362226" y="2849838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8" name="直接箭头连接符 167"/>
          <p:cNvCxnSpPr>
            <a:endCxn id="153" idx="0"/>
          </p:cNvCxnSpPr>
          <p:nvPr/>
        </p:nvCxnSpPr>
        <p:spPr bwMode="auto">
          <a:xfrm>
            <a:off x="6741160" y="2852003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9" name="直接箭头连接符 168"/>
          <p:cNvCxnSpPr>
            <a:endCxn id="162" idx="0"/>
          </p:cNvCxnSpPr>
          <p:nvPr/>
        </p:nvCxnSpPr>
        <p:spPr bwMode="auto">
          <a:xfrm flipH="1">
            <a:off x="6041652" y="2341314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0" name="矩形 169"/>
          <p:cNvSpPr/>
          <p:nvPr/>
        </p:nvSpPr>
        <p:spPr bwMode="auto">
          <a:xfrm>
            <a:off x="8039274" y="314644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4505900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5" name="直接箭头连接符 154"/>
          <p:cNvCxnSpPr>
            <a:endCxn id="159" idx="0"/>
          </p:cNvCxnSpPr>
          <p:nvPr/>
        </p:nvCxnSpPr>
        <p:spPr bwMode="auto">
          <a:xfrm flipH="1">
            <a:off x="7691433" y="2847639"/>
            <a:ext cx="189552" cy="29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70" idx="0"/>
          </p:cNvCxnSpPr>
          <p:nvPr/>
        </p:nvCxnSpPr>
        <p:spPr bwMode="auto">
          <a:xfrm>
            <a:off x="8169017" y="2844872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7" name="下箭头 176"/>
          <p:cNvSpPr/>
          <p:nvPr/>
        </p:nvSpPr>
        <p:spPr bwMode="auto">
          <a:xfrm rot="16200000">
            <a:off x="338683" y="4838445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2557598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9" name="矩形 178"/>
          <p:cNvSpPr/>
          <p:nvPr/>
        </p:nvSpPr>
        <p:spPr bwMode="auto">
          <a:xfrm>
            <a:off x="2267812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矩形 179"/>
          <p:cNvSpPr/>
          <p:nvPr/>
        </p:nvSpPr>
        <p:spPr bwMode="auto">
          <a:xfrm>
            <a:off x="3074338" y="49348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 bwMode="auto">
          <a:xfrm>
            <a:off x="3650402" y="49348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2" name="直接箭头连接符 181"/>
          <p:cNvCxnSpPr>
            <a:endCxn id="218" idx="0"/>
          </p:cNvCxnSpPr>
          <p:nvPr/>
        </p:nvCxnSpPr>
        <p:spPr bwMode="auto">
          <a:xfrm flipH="1">
            <a:off x="2081729" y="4692655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4" name="矩形 183"/>
          <p:cNvSpPr/>
          <p:nvPr/>
        </p:nvSpPr>
        <p:spPr bwMode="auto">
          <a:xfrm>
            <a:off x="807391" y="54975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2197558" y="54902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矩形 185"/>
          <p:cNvSpPr/>
          <p:nvPr/>
        </p:nvSpPr>
        <p:spPr bwMode="auto">
          <a:xfrm>
            <a:off x="1696212" y="54902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7" name="直接箭头连接符 186"/>
          <p:cNvCxnSpPr/>
          <p:nvPr/>
        </p:nvCxnSpPr>
        <p:spPr bwMode="auto">
          <a:xfrm>
            <a:off x="3938434" y="5189656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8" name="矩形 187"/>
          <p:cNvSpPr/>
          <p:nvPr/>
        </p:nvSpPr>
        <p:spPr bwMode="auto">
          <a:xfrm>
            <a:off x="4025945" y="549224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矩形 188"/>
          <p:cNvSpPr/>
          <p:nvPr/>
        </p:nvSpPr>
        <p:spPr bwMode="auto">
          <a:xfrm>
            <a:off x="2844110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3025419" y="54902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/>
          <p:cNvCxnSpPr/>
          <p:nvPr/>
        </p:nvCxnSpPr>
        <p:spPr bwMode="auto">
          <a:xfrm flipH="1">
            <a:off x="2740318" y="5195307"/>
            <a:ext cx="336895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2" name="矩形 191"/>
          <p:cNvSpPr/>
          <p:nvPr/>
        </p:nvSpPr>
        <p:spPr bwMode="auto">
          <a:xfrm>
            <a:off x="2592111" y="54902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1375638" y="49338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1246466" y="54975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6" name="直接箭头连接符 215"/>
          <p:cNvCxnSpPr/>
          <p:nvPr/>
        </p:nvCxnSpPr>
        <p:spPr bwMode="auto">
          <a:xfrm flipH="1">
            <a:off x="1368171" y="5195307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7" name="直接箭头连接符 216"/>
          <p:cNvCxnSpPr>
            <a:endCxn id="184" idx="0"/>
          </p:cNvCxnSpPr>
          <p:nvPr/>
        </p:nvCxnSpPr>
        <p:spPr bwMode="auto">
          <a:xfrm flipH="1">
            <a:off x="951407" y="5196252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8" name="矩形 217"/>
          <p:cNvSpPr/>
          <p:nvPr/>
        </p:nvSpPr>
        <p:spPr bwMode="auto">
          <a:xfrm>
            <a:off x="1937713" y="49338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9" name="直接箭头连接符 218"/>
          <p:cNvCxnSpPr>
            <a:endCxn id="186" idx="0"/>
          </p:cNvCxnSpPr>
          <p:nvPr/>
        </p:nvCxnSpPr>
        <p:spPr bwMode="auto">
          <a:xfrm flipH="1">
            <a:off x="1840228" y="5193613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0" name="直接箭头连接符 219"/>
          <p:cNvCxnSpPr>
            <a:endCxn id="185" idx="0"/>
          </p:cNvCxnSpPr>
          <p:nvPr/>
        </p:nvCxnSpPr>
        <p:spPr bwMode="auto">
          <a:xfrm>
            <a:off x="2219162" y="5195778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1" name="直接箭头连接符 220"/>
          <p:cNvCxnSpPr>
            <a:endCxn id="214" idx="0"/>
          </p:cNvCxnSpPr>
          <p:nvPr/>
        </p:nvCxnSpPr>
        <p:spPr bwMode="auto">
          <a:xfrm flipH="1">
            <a:off x="1519654" y="4685089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2" name="矩形 221"/>
          <p:cNvSpPr/>
          <p:nvPr/>
        </p:nvSpPr>
        <p:spPr bwMode="auto">
          <a:xfrm>
            <a:off x="3517276" y="5490215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3" name="直接箭头连接符 222"/>
          <p:cNvCxnSpPr>
            <a:endCxn id="190" idx="0"/>
          </p:cNvCxnSpPr>
          <p:nvPr/>
        </p:nvCxnSpPr>
        <p:spPr bwMode="auto">
          <a:xfrm flipH="1">
            <a:off x="3169435" y="5191414"/>
            <a:ext cx="189552" cy="29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4" name="直接箭头连接符 223"/>
          <p:cNvCxnSpPr>
            <a:endCxn id="222" idx="0"/>
          </p:cNvCxnSpPr>
          <p:nvPr/>
        </p:nvCxnSpPr>
        <p:spPr bwMode="auto">
          <a:xfrm>
            <a:off x="3647019" y="5188647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83" name="直接箭头连接符 182"/>
          <p:cNvCxnSpPr>
            <a:endCxn id="180" idx="0"/>
          </p:cNvCxnSpPr>
          <p:nvPr/>
        </p:nvCxnSpPr>
        <p:spPr bwMode="auto">
          <a:xfrm>
            <a:off x="2834581" y="4685089"/>
            <a:ext cx="383773" cy="2497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5" name="直接箭头连接符 224"/>
          <p:cNvCxnSpPr>
            <a:endCxn id="181" idx="0"/>
          </p:cNvCxnSpPr>
          <p:nvPr/>
        </p:nvCxnSpPr>
        <p:spPr bwMode="auto">
          <a:xfrm>
            <a:off x="3138116" y="4685600"/>
            <a:ext cx="656302" cy="249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6" name="下箭头 225"/>
          <p:cNvSpPr/>
          <p:nvPr/>
        </p:nvSpPr>
        <p:spPr bwMode="auto">
          <a:xfrm rot="16200000">
            <a:off x="4656912" y="4965362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6948264" y="39009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6156176" y="44314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7403249" y="493832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8207099" y="492661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1" name="直接箭头连接符 230"/>
          <p:cNvCxnSpPr>
            <a:endCxn id="364" idx="0"/>
          </p:cNvCxnSpPr>
          <p:nvPr/>
        </p:nvCxnSpPr>
        <p:spPr bwMode="auto">
          <a:xfrm>
            <a:off x="6442688" y="4684439"/>
            <a:ext cx="229306" cy="2286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32" name="矩形 231"/>
          <p:cNvSpPr/>
          <p:nvPr/>
        </p:nvSpPr>
        <p:spPr bwMode="auto">
          <a:xfrm>
            <a:off x="5364088" y="54893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3" name="矩形 232"/>
          <p:cNvSpPr/>
          <p:nvPr/>
        </p:nvSpPr>
        <p:spPr bwMode="auto">
          <a:xfrm>
            <a:off x="6754255" y="548203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5" name="矩形 324"/>
          <p:cNvSpPr/>
          <p:nvPr/>
        </p:nvSpPr>
        <p:spPr bwMode="auto">
          <a:xfrm>
            <a:off x="6252909" y="548203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4" name="直接箭头连接符 353"/>
          <p:cNvCxnSpPr/>
          <p:nvPr/>
        </p:nvCxnSpPr>
        <p:spPr bwMode="auto">
          <a:xfrm>
            <a:off x="8495131" y="5181440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5" name="矩形 354"/>
          <p:cNvSpPr/>
          <p:nvPr/>
        </p:nvSpPr>
        <p:spPr bwMode="auto">
          <a:xfrm>
            <a:off x="8582642" y="548403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6" name="矩形 355"/>
          <p:cNvSpPr/>
          <p:nvPr/>
        </p:nvSpPr>
        <p:spPr bwMode="auto">
          <a:xfrm>
            <a:off x="7786209" y="44439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7" name="矩形 356"/>
          <p:cNvSpPr/>
          <p:nvPr/>
        </p:nvSpPr>
        <p:spPr bwMode="auto">
          <a:xfrm>
            <a:off x="7582116" y="548199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8" name="直接箭头连接符 357"/>
          <p:cNvCxnSpPr/>
          <p:nvPr/>
        </p:nvCxnSpPr>
        <p:spPr bwMode="auto">
          <a:xfrm flipH="1">
            <a:off x="7297016" y="5201389"/>
            <a:ext cx="103680" cy="280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9" name="矩形 358"/>
          <p:cNvSpPr/>
          <p:nvPr/>
        </p:nvSpPr>
        <p:spPr bwMode="auto">
          <a:xfrm>
            <a:off x="7148808" y="548199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0" name="矩形 359"/>
          <p:cNvSpPr/>
          <p:nvPr/>
        </p:nvSpPr>
        <p:spPr bwMode="auto">
          <a:xfrm>
            <a:off x="5724128" y="49255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1" name="矩形 360"/>
          <p:cNvSpPr/>
          <p:nvPr/>
        </p:nvSpPr>
        <p:spPr bwMode="auto">
          <a:xfrm>
            <a:off x="5803163" y="54893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2" name="直接箭头连接符 361"/>
          <p:cNvCxnSpPr/>
          <p:nvPr/>
        </p:nvCxnSpPr>
        <p:spPr bwMode="auto">
          <a:xfrm flipH="1">
            <a:off x="5924868" y="5180431"/>
            <a:ext cx="86597" cy="301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3" name="直接箭头连接符 362"/>
          <p:cNvCxnSpPr>
            <a:endCxn id="232" idx="0"/>
          </p:cNvCxnSpPr>
          <p:nvPr/>
        </p:nvCxnSpPr>
        <p:spPr bwMode="auto">
          <a:xfrm flipH="1">
            <a:off x="5508104" y="5193613"/>
            <a:ext cx="226219" cy="295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64" name="矩形 363"/>
          <p:cNvSpPr/>
          <p:nvPr/>
        </p:nvSpPr>
        <p:spPr bwMode="auto">
          <a:xfrm>
            <a:off x="6527978" y="49130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5" name="直接箭头连接符 364"/>
          <p:cNvCxnSpPr>
            <a:endCxn id="325" idx="0"/>
          </p:cNvCxnSpPr>
          <p:nvPr/>
        </p:nvCxnSpPr>
        <p:spPr bwMode="auto">
          <a:xfrm flipH="1">
            <a:off x="6396925" y="5168899"/>
            <a:ext cx="127670" cy="31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6" name="直接箭头连接符 365"/>
          <p:cNvCxnSpPr>
            <a:endCxn id="233" idx="0"/>
          </p:cNvCxnSpPr>
          <p:nvPr/>
        </p:nvCxnSpPr>
        <p:spPr bwMode="auto">
          <a:xfrm>
            <a:off x="6824278" y="5168899"/>
            <a:ext cx="73993" cy="31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7" name="直接箭头连接符 366"/>
          <p:cNvCxnSpPr>
            <a:endCxn id="360" idx="0"/>
          </p:cNvCxnSpPr>
          <p:nvPr/>
        </p:nvCxnSpPr>
        <p:spPr bwMode="auto">
          <a:xfrm flipH="1">
            <a:off x="5868144" y="4669736"/>
            <a:ext cx="295136" cy="25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68" name="矩形 367"/>
          <p:cNvSpPr/>
          <p:nvPr/>
        </p:nvSpPr>
        <p:spPr bwMode="auto">
          <a:xfrm>
            <a:off x="8073973" y="5481999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9" name="直接箭头连接符 368"/>
          <p:cNvCxnSpPr>
            <a:endCxn id="357" idx="0"/>
          </p:cNvCxnSpPr>
          <p:nvPr/>
        </p:nvCxnSpPr>
        <p:spPr bwMode="auto">
          <a:xfrm>
            <a:off x="7691281" y="5201389"/>
            <a:ext cx="34851" cy="280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0" name="直接箭头连接符 369"/>
          <p:cNvCxnSpPr>
            <a:endCxn id="368" idx="0"/>
          </p:cNvCxnSpPr>
          <p:nvPr/>
        </p:nvCxnSpPr>
        <p:spPr bwMode="auto">
          <a:xfrm>
            <a:off x="8203716" y="5180431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1" name="直接箭头连接符 370"/>
          <p:cNvCxnSpPr>
            <a:endCxn id="229" idx="0"/>
          </p:cNvCxnSpPr>
          <p:nvPr/>
        </p:nvCxnSpPr>
        <p:spPr bwMode="auto">
          <a:xfrm flipH="1">
            <a:off x="7547265" y="4699786"/>
            <a:ext cx="250250" cy="238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2" name="直接箭头连接符 371"/>
          <p:cNvCxnSpPr>
            <a:endCxn id="230" idx="0"/>
          </p:cNvCxnSpPr>
          <p:nvPr/>
        </p:nvCxnSpPr>
        <p:spPr bwMode="auto">
          <a:xfrm>
            <a:off x="8063083" y="4684439"/>
            <a:ext cx="288032" cy="2421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3" name="直接箭头连接符 372"/>
          <p:cNvCxnSpPr>
            <a:endCxn id="356" idx="0"/>
          </p:cNvCxnSpPr>
          <p:nvPr/>
        </p:nvCxnSpPr>
        <p:spPr bwMode="auto">
          <a:xfrm>
            <a:off x="7236296" y="4143375"/>
            <a:ext cx="693929" cy="3005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4" name="直接箭头连接符 373"/>
          <p:cNvCxnSpPr>
            <a:endCxn id="228" idx="0"/>
          </p:cNvCxnSpPr>
          <p:nvPr/>
        </p:nvCxnSpPr>
        <p:spPr bwMode="auto">
          <a:xfrm flipH="1">
            <a:off x="6300192" y="4149772"/>
            <a:ext cx="648072" cy="281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>
          <a:xfrm>
            <a:off x="3322942" y="1739872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下箭头 115"/>
          <p:cNvSpPr/>
          <p:nvPr/>
        </p:nvSpPr>
        <p:spPr bwMode="auto">
          <a:xfrm rot="16200000">
            <a:off x="501168" y="245589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95965" y="2076600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</a:t>
            </a:r>
            <a:endParaRPr lang="zh-CN" altLang="en-US" dirty="0"/>
          </a:p>
        </p:txBody>
      </p:sp>
      <p:sp>
        <p:nvSpPr>
          <p:cNvPr id="118" name="矩形 117"/>
          <p:cNvSpPr/>
          <p:nvPr/>
        </p:nvSpPr>
        <p:spPr>
          <a:xfrm flipH="1">
            <a:off x="4563362" y="2302633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19" name="矩形 118"/>
          <p:cNvSpPr/>
          <p:nvPr/>
        </p:nvSpPr>
        <p:spPr>
          <a:xfrm flipH="1">
            <a:off x="202980" y="4443934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20" name="矩形 119"/>
          <p:cNvSpPr/>
          <p:nvPr/>
        </p:nvSpPr>
        <p:spPr>
          <a:xfrm flipH="1">
            <a:off x="4549460" y="4507989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12790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ChangeArrowheads="1"/>
          </p:cNvSpPr>
          <p:nvPr/>
        </p:nvSpPr>
        <p:spPr bwMode="auto">
          <a:xfrm>
            <a:off x="628517" y="-25400"/>
            <a:ext cx="79819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CC33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3200" b="1" dirty="0">
                <a:solidFill>
                  <a:srgbClr val="CC3300"/>
                </a:solidFill>
                <a:latin typeface="楷体_GB2312" pitchFamily="49" charset="-122"/>
                <a:ea typeface="楷体_GB2312" pitchFamily="49" charset="-122"/>
              </a:rPr>
              <a:t>: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从空树开始依次加入关键码 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:</a:t>
            </a:r>
          </a:p>
          <a:p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    {53,75,139,49,145,36,101}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建立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阶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B-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树</a:t>
            </a:r>
          </a:p>
        </p:txBody>
      </p:sp>
      <p:sp>
        <p:nvSpPr>
          <p:cNvPr id="295939" name="Text Box 3"/>
          <p:cNvSpPr txBox="1">
            <a:spLocks noChangeArrowheads="1"/>
          </p:cNvSpPr>
          <p:nvPr/>
        </p:nvSpPr>
        <p:spPr bwMode="auto">
          <a:xfrm>
            <a:off x="609600" y="1619250"/>
            <a:ext cx="19224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n=1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53</a:t>
            </a:r>
            <a:endParaRPr lang="en-US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43000" y="2305050"/>
            <a:ext cx="990600" cy="914400"/>
            <a:chOff x="720" y="1452"/>
            <a:chExt cx="624" cy="576"/>
          </a:xfrm>
        </p:grpSpPr>
        <p:sp>
          <p:nvSpPr>
            <p:cNvPr id="295941" name="Rectangle 5" descr="白色大理石"/>
            <p:cNvSpPr>
              <a:spLocks noChangeArrowheads="1"/>
            </p:cNvSpPr>
            <p:nvPr/>
          </p:nvSpPr>
          <p:spPr bwMode="auto">
            <a:xfrm>
              <a:off x="720" y="1452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5942" name="Line 6"/>
            <p:cNvSpPr>
              <a:spLocks noChangeShapeType="1"/>
            </p:cNvSpPr>
            <p:nvPr/>
          </p:nvSpPr>
          <p:spPr bwMode="auto">
            <a:xfrm>
              <a:off x="816" y="1692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43" name="Line 7"/>
            <p:cNvSpPr>
              <a:spLocks noChangeShapeType="1"/>
            </p:cNvSpPr>
            <p:nvPr/>
          </p:nvSpPr>
          <p:spPr bwMode="auto">
            <a:xfrm>
              <a:off x="1248" y="1692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5944" name="Text Box 8"/>
          <p:cNvSpPr txBox="1">
            <a:spLocks noChangeArrowheads="1"/>
          </p:cNvSpPr>
          <p:nvPr/>
        </p:nvSpPr>
        <p:spPr bwMode="auto">
          <a:xfrm>
            <a:off x="3103563" y="1619250"/>
            <a:ext cx="1922462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n=2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75</a:t>
            </a:r>
            <a:endParaRPr lang="en-US" altLang="zh-CN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276600" y="2305050"/>
            <a:ext cx="1524000" cy="914400"/>
            <a:chOff x="2064" y="1452"/>
            <a:chExt cx="960" cy="576"/>
          </a:xfrm>
        </p:grpSpPr>
        <p:sp>
          <p:nvSpPr>
            <p:cNvPr id="295946" name="Rectangle 10" descr="白色大理石"/>
            <p:cNvSpPr>
              <a:spLocks noChangeArrowheads="1"/>
            </p:cNvSpPr>
            <p:nvPr/>
          </p:nvSpPr>
          <p:spPr bwMode="auto">
            <a:xfrm>
              <a:off x="2064" y="1452"/>
              <a:ext cx="96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53  75</a:t>
              </a:r>
              <a:endParaRPr lang="en-US" altLang="zh-CN"/>
            </a:p>
          </p:txBody>
        </p:sp>
        <p:sp>
          <p:nvSpPr>
            <p:cNvPr id="295947" name="Line 11"/>
            <p:cNvSpPr>
              <a:spLocks noChangeShapeType="1"/>
            </p:cNvSpPr>
            <p:nvPr/>
          </p:nvSpPr>
          <p:spPr bwMode="auto">
            <a:xfrm>
              <a:off x="2160" y="1692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48" name="Line 12"/>
            <p:cNvSpPr>
              <a:spLocks noChangeShapeType="1"/>
            </p:cNvSpPr>
            <p:nvPr/>
          </p:nvSpPr>
          <p:spPr bwMode="auto">
            <a:xfrm>
              <a:off x="2542" y="1692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49" name="Line 13"/>
            <p:cNvSpPr>
              <a:spLocks noChangeShapeType="1"/>
            </p:cNvSpPr>
            <p:nvPr/>
          </p:nvSpPr>
          <p:spPr bwMode="auto">
            <a:xfrm>
              <a:off x="2926" y="1692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5950" name="Text Box 14"/>
          <p:cNvSpPr txBox="1">
            <a:spLocks noChangeArrowheads="1"/>
          </p:cNvSpPr>
          <p:nvPr/>
        </p:nvSpPr>
        <p:spPr bwMode="auto">
          <a:xfrm>
            <a:off x="5943600" y="1619250"/>
            <a:ext cx="21002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n=3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139</a:t>
            </a:r>
            <a:endParaRPr lang="en-US" altLang="zh-CN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638800" y="2305050"/>
            <a:ext cx="2743200" cy="1828800"/>
            <a:chOff x="3552" y="1452"/>
            <a:chExt cx="1728" cy="1152"/>
          </a:xfrm>
        </p:grpSpPr>
        <p:sp>
          <p:nvSpPr>
            <p:cNvPr id="295952" name="Rectangle 16" descr="白色大理石"/>
            <p:cNvSpPr>
              <a:spLocks noChangeArrowheads="1"/>
            </p:cNvSpPr>
            <p:nvPr/>
          </p:nvSpPr>
          <p:spPr bwMode="auto">
            <a:xfrm>
              <a:off x="4080" y="1452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75</a:t>
              </a:r>
              <a:endParaRPr lang="en-US" altLang="zh-CN"/>
            </a:p>
          </p:txBody>
        </p:sp>
        <p:sp>
          <p:nvSpPr>
            <p:cNvPr id="295953" name="Line 17"/>
            <p:cNvSpPr>
              <a:spLocks noChangeShapeType="1"/>
            </p:cNvSpPr>
            <p:nvPr/>
          </p:nvSpPr>
          <p:spPr bwMode="auto">
            <a:xfrm flipH="1">
              <a:off x="3840" y="169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54" name="Line 18"/>
            <p:cNvSpPr>
              <a:spLocks noChangeShapeType="1"/>
            </p:cNvSpPr>
            <p:nvPr/>
          </p:nvSpPr>
          <p:spPr bwMode="auto">
            <a:xfrm>
              <a:off x="4608" y="169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55" name="Rectangle 19" descr="白色大理石"/>
            <p:cNvSpPr>
              <a:spLocks noChangeArrowheads="1"/>
            </p:cNvSpPr>
            <p:nvPr/>
          </p:nvSpPr>
          <p:spPr bwMode="auto">
            <a:xfrm>
              <a:off x="4656" y="2028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</a:t>
              </a:r>
              <a:endParaRPr lang="en-US" altLang="zh-CN"/>
            </a:p>
          </p:txBody>
        </p:sp>
        <p:sp>
          <p:nvSpPr>
            <p:cNvPr id="295956" name="Line 20"/>
            <p:cNvSpPr>
              <a:spLocks noChangeShapeType="1"/>
            </p:cNvSpPr>
            <p:nvPr/>
          </p:nvSpPr>
          <p:spPr bwMode="auto">
            <a:xfrm>
              <a:off x="4752" y="226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57" name="Line 21"/>
            <p:cNvSpPr>
              <a:spLocks noChangeShapeType="1"/>
            </p:cNvSpPr>
            <p:nvPr/>
          </p:nvSpPr>
          <p:spPr bwMode="auto">
            <a:xfrm>
              <a:off x="5184" y="226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58" name="Rectangle 22" descr="白色大理石"/>
            <p:cNvSpPr>
              <a:spLocks noChangeArrowheads="1"/>
            </p:cNvSpPr>
            <p:nvPr/>
          </p:nvSpPr>
          <p:spPr bwMode="auto">
            <a:xfrm>
              <a:off x="3552" y="2028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5959" name="Line 23"/>
            <p:cNvSpPr>
              <a:spLocks noChangeShapeType="1"/>
            </p:cNvSpPr>
            <p:nvPr/>
          </p:nvSpPr>
          <p:spPr bwMode="auto">
            <a:xfrm>
              <a:off x="3648" y="226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0" name="Line 24"/>
            <p:cNvSpPr>
              <a:spLocks noChangeShapeType="1"/>
            </p:cNvSpPr>
            <p:nvPr/>
          </p:nvSpPr>
          <p:spPr bwMode="auto">
            <a:xfrm>
              <a:off x="4080" y="226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5961" name="Text Box 25"/>
          <p:cNvSpPr txBox="1">
            <a:spLocks noChangeArrowheads="1"/>
          </p:cNvSpPr>
          <p:nvPr/>
        </p:nvSpPr>
        <p:spPr bwMode="auto">
          <a:xfrm>
            <a:off x="1371600" y="4238625"/>
            <a:ext cx="28114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n=4,5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49,145</a:t>
            </a:r>
            <a:endParaRPr lang="en-US" altLang="zh-CN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62000" y="4924425"/>
            <a:ext cx="3429000" cy="1828800"/>
            <a:chOff x="480" y="3102"/>
            <a:chExt cx="2160" cy="1152"/>
          </a:xfrm>
        </p:grpSpPr>
        <p:sp>
          <p:nvSpPr>
            <p:cNvPr id="295963" name="Rectangle 27" descr="白色大理石"/>
            <p:cNvSpPr>
              <a:spLocks noChangeArrowheads="1"/>
            </p:cNvSpPr>
            <p:nvPr/>
          </p:nvSpPr>
          <p:spPr bwMode="auto">
            <a:xfrm>
              <a:off x="1200" y="3102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75</a:t>
              </a:r>
              <a:endParaRPr lang="en-US" altLang="zh-CN"/>
            </a:p>
          </p:txBody>
        </p:sp>
        <p:sp>
          <p:nvSpPr>
            <p:cNvPr id="295964" name="Line 28"/>
            <p:cNvSpPr>
              <a:spLocks noChangeShapeType="1"/>
            </p:cNvSpPr>
            <p:nvPr/>
          </p:nvSpPr>
          <p:spPr bwMode="auto">
            <a:xfrm flipH="1">
              <a:off x="960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5" name="Line 29"/>
            <p:cNvSpPr>
              <a:spLocks noChangeShapeType="1"/>
            </p:cNvSpPr>
            <p:nvPr/>
          </p:nvSpPr>
          <p:spPr bwMode="auto">
            <a:xfrm>
              <a:off x="1728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6" name="Rectangle 30" descr="白色大理石"/>
            <p:cNvSpPr>
              <a:spLocks noChangeArrowheads="1"/>
            </p:cNvSpPr>
            <p:nvPr/>
          </p:nvSpPr>
          <p:spPr bwMode="auto">
            <a:xfrm>
              <a:off x="1536" y="3678"/>
              <a:ext cx="110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139  145</a:t>
              </a:r>
              <a:endParaRPr lang="en-US" altLang="zh-CN"/>
            </a:p>
          </p:txBody>
        </p:sp>
        <p:sp>
          <p:nvSpPr>
            <p:cNvPr id="295967" name="Line 31"/>
            <p:cNvSpPr>
              <a:spLocks noChangeShapeType="1"/>
            </p:cNvSpPr>
            <p:nvPr/>
          </p:nvSpPr>
          <p:spPr bwMode="auto">
            <a:xfrm>
              <a:off x="163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8" name="Line 32"/>
            <p:cNvSpPr>
              <a:spLocks noChangeShapeType="1"/>
            </p:cNvSpPr>
            <p:nvPr/>
          </p:nvSpPr>
          <p:spPr bwMode="auto">
            <a:xfrm>
              <a:off x="211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9" name="Rectangle 33" descr="白色大理石"/>
            <p:cNvSpPr>
              <a:spLocks noChangeArrowheads="1"/>
            </p:cNvSpPr>
            <p:nvPr/>
          </p:nvSpPr>
          <p:spPr bwMode="auto">
            <a:xfrm>
              <a:off x="480" y="3678"/>
              <a:ext cx="86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49  53</a:t>
              </a:r>
              <a:endParaRPr lang="en-US" altLang="zh-CN"/>
            </a:p>
          </p:txBody>
        </p:sp>
        <p:sp>
          <p:nvSpPr>
            <p:cNvPr id="295970" name="Line 34"/>
            <p:cNvSpPr>
              <a:spLocks noChangeShapeType="1"/>
            </p:cNvSpPr>
            <p:nvPr/>
          </p:nvSpPr>
          <p:spPr bwMode="auto">
            <a:xfrm>
              <a:off x="576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1" name="Line 35"/>
            <p:cNvSpPr>
              <a:spLocks noChangeShapeType="1"/>
            </p:cNvSpPr>
            <p:nvPr/>
          </p:nvSpPr>
          <p:spPr bwMode="auto">
            <a:xfrm>
              <a:off x="91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2" name="Line 36"/>
            <p:cNvSpPr>
              <a:spLocks noChangeShapeType="1"/>
            </p:cNvSpPr>
            <p:nvPr/>
          </p:nvSpPr>
          <p:spPr bwMode="auto">
            <a:xfrm>
              <a:off x="1248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3" name="Line 37"/>
            <p:cNvSpPr>
              <a:spLocks noChangeShapeType="1"/>
            </p:cNvSpPr>
            <p:nvPr/>
          </p:nvSpPr>
          <p:spPr bwMode="auto">
            <a:xfrm>
              <a:off x="2544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5974" name="Text Box 38"/>
          <p:cNvSpPr txBox="1">
            <a:spLocks noChangeArrowheads="1"/>
          </p:cNvSpPr>
          <p:nvPr/>
        </p:nvSpPr>
        <p:spPr bwMode="auto">
          <a:xfrm>
            <a:off x="5638800" y="4238625"/>
            <a:ext cx="19224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n=6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36</a:t>
            </a:r>
            <a:endParaRPr lang="en-US" altLang="zh-CN"/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4724400" y="4924425"/>
            <a:ext cx="3733800" cy="1828800"/>
            <a:chOff x="2976" y="3102"/>
            <a:chExt cx="2352" cy="1152"/>
          </a:xfrm>
        </p:grpSpPr>
        <p:sp>
          <p:nvSpPr>
            <p:cNvPr id="295976" name="Rectangle 40" descr="白色大理石"/>
            <p:cNvSpPr>
              <a:spLocks noChangeArrowheads="1"/>
            </p:cNvSpPr>
            <p:nvPr/>
          </p:nvSpPr>
          <p:spPr bwMode="auto">
            <a:xfrm>
              <a:off x="3648" y="3102"/>
              <a:ext cx="86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49  75</a:t>
              </a:r>
              <a:endParaRPr lang="en-US" altLang="zh-CN"/>
            </a:p>
          </p:txBody>
        </p:sp>
        <p:sp>
          <p:nvSpPr>
            <p:cNvPr id="295977" name="Line 41"/>
            <p:cNvSpPr>
              <a:spLocks noChangeShapeType="1"/>
            </p:cNvSpPr>
            <p:nvPr/>
          </p:nvSpPr>
          <p:spPr bwMode="auto">
            <a:xfrm flipH="1">
              <a:off x="3360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8" name="Line 42"/>
            <p:cNvSpPr>
              <a:spLocks noChangeShapeType="1"/>
            </p:cNvSpPr>
            <p:nvPr/>
          </p:nvSpPr>
          <p:spPr bwMode="auto">
            <a:xfrm>
              <a:off x="4416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9" name="Rectangle 43" descr="白色大理石"/>
            <p:cNvSpPr>
              <a:spLocks noChangeArrowheads="1"/>
            </p:cNvSpPr>
            <p:nvPr/>
          </p:nvSpPr>
          <p:spPr bwMode="auto">
            <a:xfrm>
              <a:off x="4224" y="3678"/>
              <a:ext cx="110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139  145</a:t>
              </a:r>
              <a:endParaRPr lang="en-US" altLang="zh-CN"/>
            </a:p>
          </p:txBody>
        </p:sp>
        <p:sp>
          <p:nvSpPr>
            <p:cNvPr id="295980" name="Line 44"/>
            <p:cNvSpPr>
              <a:spLocks noChangeShapeType="1"/>
            </p:cNvSpPr>
            <p:nvPr/>
          </p:nvSpPr>
          <p:spPr bwMode="auto">
            <a:xfrm>
              <a:off x="432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1" name="Line 45"/>
            <p:cNvSpPr>
              <a:spLocks noChangeShapeType="1"/>
            </p:cNvSpPr>
            <p:nvPr/>
          </p:nvSpPr>
          <p:spPr bwMode="auto">
            <a:xfrm>
              <a:off x="480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2" name="Line 46"/>
            <p:cNvSpPr>
              <a:spLocks noChangeShapeType="1"/>
            </p:cNvSpPr>
            <p:nvPr/>
          </p:nvSpPr>
          <p:spPr bwMode="auto">
            <a:xfrm>
              <a:off x="523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3" name="Rectangle 47" descr="白色大理石"/>
            <p:cNvSpPr>
              <a:spLocks noChangeArrowheads="1"/>
            </p:cNvSpPr>
            <p:nvPr/>
          </p:nvSpPr>
          <p:spPr bwMode="auto">
            <a:xfrm>
              <a:off x="3600" y="3678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5984" name="Rectangle 48" descr="白色大理石"/>
            <p:cNvSpPr>
              <a:spLocks noChangeArrowheads="1"/>
            </p:cNvSpPr>
            <p:nvPr/>
          </p:nvSpPr>
          <p:spPr bwMode="auto">
            <a:xfrm>
              <a:off x="2976" y="3678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36</a:t>
              </a:r>
              <a:endParaRPr lang="en-US" altLang="zh-CN"/>
            </a:p>
          </p:txBody>
        </p:sp>
        <p:sp>
          <p:nvSpPr>
            <p:cNvPr id="295985" name="Line 49"/>
            <p:cNvSpPr>
              <a:spLocks noChangeShapeType="1"/>
            </p:cNvSpPr>
            <p:nvPr/>
          </p:nvSpPr>
          <p:spPr bwMode="auto">
            <a:xfrm>
              <a:off x="307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6" name="Line 50"/>
            <p:cNvSpPr>
              <a:spLocks noChangeShapeType="1"/>
            </p:cNvSpPr>
            <p:nvPr/>
          </p:nvSpPr>
          <p:spPr bwMode="auto">
            <a:xfrm>
              <a:off x="336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7" name="Line 51"/>
            <p:cNvSpPr>
              <a:spLocks noChangeShapeType="1"/>
            </p:cNvSpPr>
            <p:nvPr/>
          </p:nvSpPr>
          <p:spPr bwMode="auto">
            <a:xfrm>
              <a:off x="3696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8" name="Line 52"/>
            <p:cNvSpPr>
              <a:spLocks noChangeShapeType="1"/>
            </p:cNvSpPr>
            <p:nvPr/>
          </p:nvSpPr>
          <p:spPr bwMode="auto">
            <a:xfrm>
              <a:off x="3984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9" name="Line 53"/>
            <p:cNvSpPr>
              <a:spLocks noChangeShapeType="1"/>
            </p:cNvSpPr>
            <p:nvPr/>
          </p:nvSpPr>
          <p:spPr bwMode="auto">
            <a:xfrm flipH="1">
              <a:off x="3888" y="3342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26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5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5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9" grpId="0" animBg="1"/>
      <p:bldP spid="295944" grpId="0" animBg="1"/>
      <p:bldP spid="295950" grpId="0" animBg="1"/>
      <p:bldP spid="295961" grpId="0" animBg="1"/>
      <p:bldP spid="29597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ext Box 2"/>
          <p:cNvSpPr txBox="1">
            <a:spLocks noChangeArrowheads="1"/>
          </p:cNvSpPr>
          <p:nvPr/>
        </p:nvSpPr>
        <p:spPr bwMode="auto">
          <a:xfrm>
            <a:off x="4622800" y="3035300"/>
            <a:ext cx="21002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n=7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101</a:t>
            </a:r>
            <a:endParaRPr lang="en-US" altLang="zh-CN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946400" y="3738563"/>
            <a:ext cx="5486400" cy="2895600"/>
            <a:chOff x="384" y="768"/>
            <a:chExt cx="3456" cy="1824"/>
          </a:xfrm>
        </p:grpSpPr>
        <p:sp>
          <p:nvSpPr>
            <p:cNvPr id="297988" name="Rectangle 4" descr="白色大理石"/>
            <p:cNvSpPr>
              <a:spLocks noChangeArrowheads="1"/>
            </p:cNvSpPr>
            <p:nvPr/>
          </p:nvSpPr>
          <p:spPr bwMode="auto">
            <a:xfrm>
              <a:off x="912" y="1440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49</a:t>
              </a:r>
              <a:endParaRPr lang="en-US" altLang="zh-CN"/>
            </a:p>
          </p:txBody>
        </p:sp>
        <p:sp>
          <p:nvSpPr>
            <p:cNvPr id="297989" name="Line 5"/>
            <p:cNvSpPr>
              <a:spLocks noChangeShapeType="1"/>
            </p:cNvSpPr>
            <p:nvPr/>
          </p:nvSpPr>
          <p:spPr bwMode="auto">
            <a:xfrm flipH="1">
              <a:off x="672" y="1680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0" name="Line 6"/>
            <p:cNvSpPr>
              <a:spLocks noChangeShapeType="1"/>
            </p:cNvSpPr>
            <p:nvPr/>
          </p:nvSpPr>
          <p:spPr bwMode="auto">
            <a:xfrm>
              <a:off x="1392" y="1680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1" name="Rectangle 7" descr="白色大理石"/>
            <p:cNvSpPr>
              <a:spLocks noChangeArrowheads="1"/>
            </p:cNvSpPr>
            <p:nvPr/>
          </p:nvSpPr>
          <p:spPr bwMode="auto">
            <a:xfrm>
              <a:off x="1392" y="2016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7992" name="Line 8"/>
            <p:cNvSpPr>
              <a:spLocks noChangeShapeType="1"/>
            </p:cNvSpPr>
            <p:nvPr/>
          </p:nvSpPr>
          <p:spPr bwMode="auto">
            <a:xfrm>
              <a:off x="1488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3" name="Line 9"/>
            <p:cNvSpPr>
              <a:spLocks noChangeShapeType="1"/>
            </p:cNvSpPr>
            <p:nvPr/>
          </p:nvSpPr>
          <p:spPr bwMode="auto">
            <a:xfrm>
              <a:off x="1920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4" name="Rectangle 10" descr="白色大理石"/>
            <p:cNvSpPr>
              <a:spLocks noChangeArrowheads="1"/>
            </p:cNvSpPr>
            <p:nvPr/>
          </p:nvSpPr>
          <p:spPr bwMode="auto">
            <a:xfrm>
              <a:off x="384" y="2016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36</a:t>
              </a:r>
              <a:endParaRPr lang="en-US" altLang="zh-CN"/>
            </a:p>
          </p:txBody>
        </p:sp>
        <p:sp>
          <p:nvSpPr>
            <p:cNvPr id="297995" name="Line 11"/>
            <p:cNvSpPr>
              <a:spLocks noChangeShapeType="1"/>
            </p:cNvSpPr>
            <p:nvPr/>
          </p:nvSpPr>
          <p:spPr bwMode="auto">
            <a:xfrm>
              <a:off x="480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6" name="Line 12"/>
            <p:cNvSpPr>
              <a:spLocks noChangeShapeType="1"/>
            </p:cNvSpPr>
            <p:nvPr/>
          </p:nvSpPr>
          <p:spPr bwMode="auto">
            <a:xfrm>
              <a:off x="912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7" name="Rectangle 13" descr="白色大理石"/>
            <p:cNvSpPr>
              <a:spLocks noChangeArrowheads="1"/>
            </p:cNvSpPr>
            <p:nvPr/>
          </p:nvSpPr>
          <p:spPr bwMode="auto">
            <a:xfrm>
              <a:off x="2736" y="1440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</a:t>
              </a:r>
              <a:endParaRPr lang="en-US" altLang="zh-CN"/>
            </a:p>
          </p:txBody>
        </p:sp>
        <p:sp>
          <p:nvSpPr>
            <p:cNvPr id="297998" name="Line 14"/>
            <p:cNvSpPr>
              <a:spLocks noChangeShapeType="1"/>
            </p:cNvSpPr>
            <p:nvPr/>
          </p:nvSpPr>
          <p:spPr bwMode="auto">
            <a:xfrm flipH="1">
              <a:off x="2496" y="1680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9" name="Line 15"/>
            <p:cNvSpPr>
              <a:spLocks noChangeShapeType="1"/>
            </p:cNvSpPr>
            <p:nvPr/>
          </p:nvSpPr>
          <p:spPr bwMode="auto">
            <a:xfrm>
              <a:off x="3216" y="1680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0" name="Rectangle 16" descr="白色大理石"/>
            <p:cNvSpPr>
              <a:spLocks noChangeArrowheads="1"/>
            </p:cNvSpPr>
            <p:nvPr/>
          </p:nvSpPr>
          <p:spPr bwMode="auto">
            <a:xfrm>
              <a:off x="3216" y="2016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145</a:t>
              </a:r>
              <a:endParaRPr lang="en-US" altLang="zh-CN"/>
            </a:p>
          </p:txBody>
        </p:sp>
        <p:sp>
          <p:nvSpPr>
            <p:cNvPr id="298001" name="Line 17"/>
            <p:cNvSpPr>
              <a:spLocks noChangeShapeType="1"/>
            </p:cNvSpPr>
            <p:nvPr/>
          </p:nvSpPr>
          <p:spPr bwMode="auto">
            <a:xfrm>
              <a:off x="3312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2" name="Line 18"/>
            <p:cNvSpPr>
              <a:spLocks noChangeShapeType="1"/>
            </p:cNvSpPr>
            <p:nvPr/>
          </p:nvSpPr>
          <p:spPr bwMode="auto">
            <a:xfrm>
              <a:off x="3744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3" name="Rectangle 19" descr="白色大理石"/>
            <p:cNvSpPr>
              <a:spLocks noChangeArrowheads="1"/>
            </p:cNvSpPr>
            <p:nvPr/>
          </p:nvSpPr>
          <p:spPr bwMode="auto">
            <a:xfrm>
              <a:off x="2208" y="2016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101</a:t>
              </a:r>
              <a:endParaRPr lang="en-US" altLang="zh-CN"/>
            </a:p>
          </p:txBody>
        </p:sp>
        <p:sp>
          <p:nvSpPr>
            <p:cNvPr id="298004" name="Line 20"/>
            <p:cNvSpPr>
              <a:spLocks noChangeShapeType="1"/>
            </p:cNvSpPr>
            <p:nvPr/>
          </p:nvSpPr>
          <p:spPr bwMode="auto">
            <a:xfrm>
              <a:off x="2304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5" name="Line 21"/>
            <p:cNvSpPr>
              <a:spLocks noChangeShapeType="1"/>
            </p:cNvSpPr>
            <p:nvPr/>
          </p:nvSpPr>
          <p:spPr bwMode="auto">
            <a:xfrm>
              <a:off x="2736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6" name="Rectangle 22" descr="白色大理石"/>
            <p:cNvSpPr>
              <a:spLocks noChangeArrowheads="1"/>
            </p:cNvSpPr>
            <p:nvPr/>
          </p:nvSpPr>
          <p:spPr bwMode="auto">
            <a:xfrm>
              <a:off x="1824" y="768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75</a:t>
              </a:r>
              <a:endParaRPr lang="en-US" altLang="zh-CN"/>
            </a:p>
          </p:txBody>
        </p:sp>
        <p:sp>
          <p:nvSpPr>
            <p:cNvPr id="298007" name="Line 23"/>
            <p:cNvSpPr>
              <a:spLocks noChangeShapeType="1"/>
            </p:cNvSpPr>
            <p:nvPr/>
          </p:nvSpPr>
          <p:spPr bwMode="auto">
            <a:xfrm flipH="1">
              <a:off x="1248" y="960"/>
              <a:ext cx="672" cy="48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8" name="Line 24"/>
            <p:cNvSpPr>
              <a:spLocks noChangeShapeType="1"/>
            </p:cNvSpPr>
            <p:nvPr/>
          </p:nvSpPr>
          <p:spPr bwMode="auto">
            <a:xfrm>
              <a:off x="2352" y="960"/>
              <a:ext cx="672" cy="48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8009" name="Text Box 25"/>
          <p:cNvSpPr txBox="1">
            <a:spLocks noChangeArrowheads="1"/>
          </p:cNvSpPr>
          <p:nvPr/>
        </p:nvSpPr>
        <p:spPr bwMode="auto">
          <a:xfrm>
            <a:off x="1264097" y="1185863"/>
            <a:ext cx="1922462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n=6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36</a:t>
            </a:r>
            <a:endParaRPr lang="en-US" altLang="zh-CN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49697" y="1871663"/>
            <a:ext cx="3733800" cy="1828800"/>
            <a:chOff x="2976" y="3102"/>
            <a:chExt cx="2352" cy="1152"/>
          </a:xfrm>
        </p:grpSpPr>
        <p:sp>
          <p:nvSpPr>
            <p:cNvPr id="298011" name="Rectangle 27" descr="白色大理石"/>
            <p:cNvSpPr>
              <a:spLocks noChangeArrowheads="1"/>
            </p:cNvSpPr>
            <p:nvPr/>
          </p:nvSpPr>
          <p:spPr bwMode="auto">
            <a:xfrm>
              <a:off x="3648" y="3102"/>
              <a:ext cx="86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49  75</a:t>
              </a:r>
              <a:endParaRPr lang="en-US" altLang="zh-CN"/>
            </a:p>
          </p:txBody>
        </p:sp>
        <p:sp>
          <p:nvSpPr>
            <p:cNvPr id="298012" name="Line 28"/>
            <p:cNvSpPr>
              <a:spLocks noChangeShapeType="1"/>
            </p:cNvSpPr>
            <p:nvPr/>
          </p:nvSpPr>
          <p:spPr bwMode="auto">
            <a:xfrm flipH="1">
              <a:off x="3360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3" name="Line 29"/>
            <p:cNvSpPr>
              <a:spLocks noChangeShapeType="1"/>
            </p:cNvSpPr>
            <p:nvPr/>
          </p:nvSpPr>
          <p:spPr bwMode="auto">
            <a:xfrm>
              <a:off x="4416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4" name="Rectangle 30" descr="白色大理石"/>
            <p:cNvSpPr>
              <a:spLocks noChangeArrowheads="1"/>
            </p:cNvSpPr>
            <p:nvPr/>
          </p:nvSpPr>
          <p:spPr bwMode="auto">
            <a:xfrm>
              <a:off x="4224" y="3678"/>
              <a:ext cx="110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139  145</a:t>
              </a:r>
              <a:endParaRPr lang="en-US" altLang="zh-CN"/>
            </a:p>
          </p:txBody>
        </p:sp>
        <p:sp>
          <p:nvSpPr>
            <p:cNvPr id="298015" name="Line 31"/>
            <p:cNvSpPr>
              <a:spLocks noChangeShapeType="1"/>
            </p:cNvSpPr>
            <p:nvPr/>
          </p:nvSpPr>
          <p:spPr bwMode="auto">
            <a:xfrm>
              <a:off x="432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6" name="Line 32"/>
            <p:cNvSpPr>
              <a:spLocks noChangeShapeType="1"/>
            </p:cNvSpPr>
            <p:nvPr/>
          </p:nvSpPr>
          <p:spPr bwMode="auto">
            <a:xfrm>
              <a:off x="480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7" name="Line 33"/>
            <p:cNvSpPr>
              <a:spLocks noChangeShapeType="1"/>
            </p:cNvSpPr>
            <p:nvPr/>
          </p:nvSpPr>
          <p:spPr bwMode="auto">
            <a:xfrm>
              <a:off x="523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8" name="Rectangle 34" descr="白色大理石"/>
            <p:cNvSpPr>
              <a:spLocks noChangeArrowheads="1"/>
            </p:cNvSpPr>
            <p:nvPr/>
          </p:nvSpPr>
          <p:spPr bwMode="auto">
            <a:xfrm>
              <a:off x="3600" y="3678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8019" name="Rectangle 35" descr="白色大理石"/>
            <p:cNvSpPr>
              <a:spLocks noChangeArrowheads="1"/>
            </p:cNvSpPr>
            <p:nvPr/>
          </p:nvSpPr>
          <p:spPr bwMode="auto">
            <a:xfrm>
              <a:off x="2976" y="3678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36</a:t>
              </a:r>
              <a:endParaRPr lang="en-US" altLang="zh-CN"/>
            </a:p>
          </p:txBody>
        </p:sp>
        <p:sp>
          <p:nvSpPr>
            <p:cNvPr id="298020" name="Line 36"/>
            <p:cNvSpPr>
              <a:spLocks noChangeShapeType="1"/>
            </p:cNvSpPr>
            <p:nvPr/>
          </p:nvSpPr>
          <p:spPr bwMode="auto">
            <a:xfrm>
              <a:off x="307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1" name="Line 37"/>
            <p:cNvSpPr>
              <a:spLocks noChangeShapeType="1"/>
            </p:cNvSpPr>
            <p:nvPr/>
          </p:nvSpPr>
          <p:spPr bwMode="auto">
            <a:xfrm>
              <a:off x="336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2" name="Line 38"/>
            <p:cNvSpPr>
              <a:spLocks noChangeShapeType="1"/>
            </p:cNvSpPr>
            <p:nvPr/>
          </p:nvSpPr>
          <p:spPr bwMode="auto">
            <a:xfrm>
              <a:off x="3696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3" name="Line 39"/>
            <p:cNvSpPr>
              <a:spLocks noChangeShapeType="1"/>
            </p:cNvSpPr>
            <p:nvPr/>
          </p:nvSpPr>
          <p:spPr bwMode="auto">
            <a:xfrm>
              <a:off x="3984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4" name="Line 40"/>
            <p:cNvSpPr>
              <a:spLocks noChangeShapeType="1"/>
            </p:cNvSpPr>
            <p:nvPr/>
          </p:nvSpPr>
          <p:spPr bwMode="auto">
            <a:xfrm flipH="1">
              <a:off x="3888" y="3342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4427984" y="1262063"/>
            <a:ext cx="4322763" cy="1828800"/>
            <a:chOff x="2638" y="149"/>
            <a:chExt cx="2723" cy="1152"/>
          </a:xfrm>
        </p:grpSpPr>
        <p:sp>
          <p:nvSpPr>
            <p:cNvPr id="298026" name="Rectangle 42" descr="白色大理石"/>
            <p:cNvSpPr>
              <a:spLocks noChangeArrowheads="1"/>
            </p:cNvSpPr>
            <p:nvPr/>
          </p:nvSpPr>
          <p:spPr bwMode="auto">
            <a:xfrm>
              <a:off x="3310" y="149"/>
              <a:ext cx="1522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 dirty="0">
                  <a:solidFill>
                    <a:srgbClr val="CC3300"/>
                  </a:solidFill>
                  <a:latin typeface="Arial" charset="0"/>
                </a:rPr>
                <a:t>49  75  139</a:t>
              </a:r>
              <a:endParaRPr lang="en-US" altLang="zh-CN" dirty="0"/>
            </a:p>
          </p:txBody>
        </p:sp>
        <p:sp>
          <p:nvSpPr>
            <p:cNvPr id="298027" name="Line 43"/>
            <p:cNvSpPr>
              <a:spLocks noChangeShapeType="1"/>
            </p:cNvSpPr>
            <p:nvPr/>
          </p:nvSpPr>
          <p:spPr bwMode="auto">
            <a:xfrm flipH="1">
              <a:off x="3022" y="3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8" name="Line 44"/>
            <p:cNvSpPr>
              <a:spLocks noChangeShapeType="1"/>
            </p:cNvSpPr>
            <p:nvPr/>
          </p:nvSpPr>
          <p:spPr bwMode="auto">
            <a:xfrm>
              <a:off x="4197" y="408"/>
              <a:ext cx="1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9" name="Rectangle 45" descr="白色大理石"/>
            <p:cNvSpPr>
              <a:spLocks noChangeArrowheads="1"/>
            </p:cNvSpPr>
            <p:nvPr/>
          </p:nvSpPr>
          <p:spPr bwMode="auto">
            <a:xfrm>
              <a:off x="3262" y="725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8030" name="Rectangle 46" descr="白色大理石"/>
            <p:cNvSpPr>
              <a:spLocks noChangeArrowheads="1"/>
            </p:cNvSpPr>
            <p:nvPr/>
          </p:nvSpPr>
          <p:spPr bwMode="auto">
            <a:xfrm>
              <a:off x="2638" y="725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36</a:t>
              </a:r>
              <a:endParaRPr lang="en-US" altLang="zh-CN"/>
            </a:p>
          </p:txBody>
        </p:sp>
        <p:sp>
          <p:nvSpPr>
            <p:cNvPr id="298031" name="Line 47"/>
            <p:cNvSpPr>
              <a:spLocks noChangeShapeType="1"/>
            </p:cNvSpPr>
            <p:nvPr/>
          </p:nvSpPr>
          <p:spPr bwMode="auto">
            <a:xfrm>
              <a:off x="2734" y="9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2" name="Line 48"/>
            <p:cNvSpPr>
              <a:spLocks noChangeShapeType="1"/>
            </p:cNvSpPr>
            <p:nvPr/>
          </p:nvSpPr>
          <p:spPr bwMode="auto">
            <a:xfrm>
              <a:off x="3022" y="9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3" name="Line 49"/>
            <p:cNvSpPr>
              <a:spLocks noChangeShapeType="1"/>
            </p:cNvSpPr>
            <p:nvPr/>
          </p:nvSpPr>
          <p:spPr bwMode="auto">
            <a:xfrm>
              <a:off x="3358" y="9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4" name="Line 50"/>
            <p:cNvSpPr>
              <a:spLocks noChangeShapeType="1"/>
            </p:cNvSpPr>
            <p:nvPr/>
          </p:nvSpPr>
          <p:spPr bwMode="auto">
            <a:xfrm>
              <a:off x="3646" y="9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5" name="Line 51"/>
            <p:cNvSpPr>
              <a:spLocks noChangeShapeType="1"/>
            </p:cNvSpPr>
            <p:nvPr/>
          </p:nvSpPr>
          <p:spPr bwMode="auto">
            <a:xfrm flipH="1">
              <a:off x="3550" y="3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6" name="Line 52"/>
            <p:cNvSpPr>
              <a:spLocks noChangeShapeType="1"/>
            </p:cNvSpPr>
            <p:nvPr/>
          </p:nvSpPr>
          <p:spPr bwMode="auto">
            <a:xfrm>
              <a:off x="4746" y="425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7" name="Rectangle 53" descr="白色大理石"/>
            <p:cNvSpPr>
              <a:spLocks noChangeArrowheads="1"/>
            </p:cNvSpPr>
            <p:nvPr/>
          </p:nvSpPr>
          <p:spPr bwMode="auto">
            <a:xfrm>
              <a:off x="4085" y="716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101</a:t>
              </a:r>
              <a:endParaRPr lang="en-US" altLang="zh-CN"/>
            </a:p>
          </p:txBody>
        </p:sp>
        <p:sp>
          <p:nvSpPr>
            <p:cNvPr id="298038" name="Rectangle 54" descr="白色大理石"/>
            <p:cNvSpPr>
              <a:spLocks noChangeArrowheads="1"/>
            </p:cNvSpPr>
            <p:nvPr/>
          </p:nvSpPr>
          <p:spPr bwMode="auto">
            <a:xfrm>
              <a:off x="4881" y="744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145</a:t>
              </a:r>
              <a:endParaRPr lang="en-US" altLang="zh-CN"/>
            </a:p>
          </p:txBody>
        </p:sp>
        <p:sp>
          <p:nvSpPr>
            <p:cNvPr id="298039" name="Line 55"/>
            <p:cNvSpPr>
              <a:spLocks noChangeShapeType="1"/>
            </p:cNvSpPr>
            <p:nvPr/>
          </p:nvSpPr>
          <p:spPr bwMode="auto">
            <a:xfrm>
              <a:off x="4176" y="92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40" name="Line 56"/>
            <p:cNvSpPr>
              <a:spLocks noChangeShapeType="1"/>
            </p:cNvSpPr>
            <p:nvPr/>
          </p:nvSpPr>
          <p:spPr bwMode="auto">
            <a:xfrm>
              <a:off x="4505" y="93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41" name="Line 57"/>
            <p:cNvSpPr>
              <a:spLocks noChangeShapeType="1"/>
            </p:cNvSpPr>
            <p:nvPr/>
          </p:nvSpPr>
          <p:spPr bwMode="auto">
            <a:xfrm>
              <a:off x="4935" y="947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42" name="Line 58"/>
            <p:cNvSpPr>
              <a:spLocks noChangeShapeType="1"/>
            </p:cNvSpPr>
            <p:nvPr/>
          </p:nvSpPr>
          <p:spPr bwMode="auto">
            <a:xfrm>
              <a:off x="5319" y="957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628517" y="-25400"/>
            <a:ext cx="79819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CC33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3200" b="1" dirty="0">
                <a:solidFill>
                  <a:srgbClr val="CC3300"/>
                </a:solidFill>
                <a:latin typeface="楷体_GB2312" pitchFamily="49" charset="-122"/>
                <a:ea typeface="楷体_GB2312" pitchFamily="49" charset="-122"/>
              </a:rPr>
              <a:t>: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从空树开始依次加入关键码 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:</a:t>
            </a:r>
          </a:p>
          <a:p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    {53,75,139,49,145,36,101}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建立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阶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B-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1773849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回顾：二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叉搜索树概念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8352928" cy="260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定义：空树，或者是满足以下条件的二叉树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每个节点都有一作为搜索依据的关键码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(key)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任意节点的左子树（若非空）的关键码都小于等于该节点关键码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任意节点的右子树（若非空）的关键码都大于等于该节点关键码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>
            <a:off x="3677428" y="4749318"/>
            <a:ext cx="304800" cy="381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3220228" y="4706456"/>
            <a:ext cx="354013" cy="423863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"/>
          <p:cNvSpPr>
            <a:spLocks noChangeShapeType="1"/>
          </p:cNvSpPr>
          <p:nvPr/>
        </p:nvSpPr>
        <p:spPr bwMode="auto">
          <a:xfrm>
            <a:off x="1848628" y="4673118"/>
            <a:ext cx="342900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1315228" y="4749318"/>
            <a:ext cx="3810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2839228" y="4139718"/>
            <a:ext cx="723900" cy="434975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10"/>
          <p:cNvSpPr>
            <a:spLocks noChangeShapeType="1"/>
          </p:cNvSpPr>
          <p:nvPr/>
        </p:nvSpPr>
        <p:spPr bwMode="auto">
          <a:xfrm flipH="1">
            <a:off x="1848628" y="4139718"/>
            <a:ext cx="7620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11"/>
          <p:cNvSpPr>
            <a:spLocks noChangeArrowheads="1"/>
          </p:cNvSpPr>
          <p:nvPr/>
        </p:nvSpPr>
        <p:spPr bwMode="auto">
          <a:xfrm>
            <a:off x="2496328" y="3868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 flipH="1">
            <a:off x="2091516" y="5282718"/>
            <a:ext cx="176213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1391428" y="5358918"/>
            <a:ext cx="138113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 flipH="1">
            <a:off x="1053291" y="5282718"/>
            <a:ext cx="261938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2448297" y="3804290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itchFamily="18" charset="0"/>
              </a:rPr>
              <a:t>24</a:t>
            </a:r>
            <a:endParaRPr kumimoji="1" lang="en-US" altLang="zh-CN" sz="2400" dirty="0">
              <a:latin typeface="Times New Roman" pitchFamily="18" charset="0"/>
            </a:endParaRPr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>
            <a:off x="7637512" y="4820877"/>
            <a:ext cx="304800" cy="3810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37"/>
          <p:cNvSpPr>
            <a:spLocks noChangeShapeType="1"/>
          </p:cNvSpPr>
          <p:nvPr/>
        </p:nvSpPr>
        <p:spPr bwMode="auto">
          <a:xfrm flipH="1">
            <a:off x="7180312" y="4778014"/>
            <a:ext cx="354013" cy="42386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38"/>
          <p:cNvSpPr>
            <a:spLocks noChangeShapeType="1"/>
          </p:cNvSpPr>
          <p:nvPr/>
        </p:nvSpPr>
        <p:spPr bwMode="auto">
          <a:xfrm flipH="1">
            <a:off x="4894312" y="5354277"/>
            <a:ext cx="304800" cy="533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39"/>
          <p:cNvSpPr>
            <a:spLocks noChangeShapeType="1"/>
          </p:cNvSpPr>
          <p:nvPr/>
        </p:nvSpPr>
        <p:spPr bwMode="auto">
          <a:xfrm flipH="1">
            <a:off x="5275312" y="4820877"/>
            <a:ext cx="3810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6799312" y="4211277"/>
            <a:ext cx="723900" cy="4349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41"/>
          <p:cNvSpPr>
            <a:spLocks noChangeShapeType="1"/>
          </p:cNvSpPr>
          <p:nvPr/>
        </p:nvSpPr>
        <p:spPr bwMode="auto">
          <a:xfrm flipH="1">
            <a:off x="5808712" y="4211277"/>
            <a:ext cx="7620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 flipH="1">
            <a:off x="6951712" y="5354277"/>
            <a:ext cx="1524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43"/>
          <p:cNvSpPr>
            <a:spLocks noChangeShapeType="1"/>
          </p:cNvSpPr>
          <p:nvPr/>
        </p:nvSpPr>
        <p:spPr bwMode="auto">
          <a:xfrm>
            <a:off x="5351512" y="5430477"/>
            <a:ext cx="138113" cy="414338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44"/>
          <p:cNvSpPr>
            <a:spLocks noChangeShapeType="1"/>
          </p:cNvSpPr>
          <p:nvPr/>
        </p:nvSpPr>
        <p:spPr bwMode="auto">
          <a:xfrm flipH="1">
            <a:off x="7789912" y="5430477"/>
            <a:ext cx="1524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45"/>
          <p:cNvSpPr>
            <a:spLocks noChangeArrowheads="1"/>
          </p:cNvSpPr>
          <p:nvPr/>
        </p:nvSpPr>
        <p:spPr bwMode="auto">
          <a:xfrm>
            <a:off x="75486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46"/>
          <p:cNvSpPr txBox="1">
            <a:spLocks noChangeArrowheads="1"/>
          </p:cNvSpPr>
          <p:nvPr/>
        </p:nvSpPr>
        <p:spPr bwMode="auto">
          <a:xfrm>
            <a:off x="7524633" y="5692742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29</a:t>
            </a:r>
          </a:p>
        </p:txBody>
      </p:sp>
      <p:sp>
        <p:nvSpPr>
          <p:cNvPr id="44" name="Oval 75"/>
          <p:cNvSpPr>
            <a:spLocks noChangeArrowheads="1"/>
          </p:cNvSpPr>
          <p:nvPr/>
        </p:nvSpPr>
        <p:spPr bwMode="auto">
          <a:xfrm>
            <a:off x="1581928" y="44016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Oval 76"/>
          <p:cNvSpPr>
            <a:spLocks noChangeArrowheads="1"/>
          </p:cNvSpPr>
          <p:nvPr/>
        </p:nvSpPr>
        <p:spPr bwMode="auto">
          <a:xfrm>
            <a:off x="11247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77"/>
          <p:cNvSpPr>
            <a:spLocks noChangeArrowheads="1"/>
          </p:cNvSpPr>
          <p:nvPr/>
        </p:nvSpPr>
        <p:spPr bwMode="auto">
          <a:xfrm>
            <a:off x="742141" y="569229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78"/>
          <p:cNvSpPr>
            <a:spLocks noChangeArrowheads="1"/>
          </p:cNvSpPr>
          <p:nvPr/>
        </p:nvSpPr>
        <p:spPr bwMode="auto">
          <a:xfrm>
            <a:off x="1277128" y="56970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79"/>
          <p:cNvSpPr>
            <a:spLocks noChangeArrowheads="1"/>
          </p:cNvSpPr>
          <p:nvPr/>
        </p:nvSpPr>
        <p:spPr bwMode="auto">
          <a:xfrm>
            <a:off x="1810528" y="56970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80"/>
          <p:cNvSpPr>
            <a:spLocks noChangeArrowheads="1"/>
          </p:cNvSpPr>
          <p:nvPr/>
        </p:nvSpPr>
        <p:spPr bwMode="auto">
          <a:xfrm>
            <a:off x="20391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81"/>
          <p:cNvSpPr txBox="1">
            <a:spLocks noChangeArrowheads="1"/>
          </p:cNvSpPr>
          <p:nvPr/>
        </p:nvSpPr>
        <p:spPr bwMode="auto">
          <a:xfrm>
            <a:off x="1523530" y="4368318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19</a:t>
            </a:r>
          </a:p>
        </p:txBody>
      </p:sp>
      <p:sp>
        <p:nvSpPr>
          <p:cNvPr id="51" name="Text Box 82"/>
          <p:cNvSpPr txBox="1">
            <a:spLocks noChangeArrowheads="1"/>
          </p:cNvSpPr>
          <p:nvPr/>
        </p:nvSpPr>
        <p:spPr bwMode="auto">
          <a:xfrm>
            <a:off x="1172353" y="4949343"/>
            <a:ext cx="36195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4</a:t>
            </a:r>
          </a:p>
        </p:txBody>
      </p:sp>
      <p:sp>
        <p:nvSpPr>
          <p:cNvPr id="52" name="Text Box 83"/>
          <p:cNvSpPr txBox="1">
            <a:spLocks noChangeArrowheads="1"/>
          </p:cNvSpPr>
          <p:nvPr/>
        </p:nvSpPr>
        <p:spPr bwMode="auto">
          <a:xfrm>
            <a:off x="794888" y="5651285"/>
            <a:ext cx="36195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</a:t>
            </a:r>
          </a:p>
        </p:txBody>
      </p:sp>
      <p:sp>
        <p:nvSpPr>
          <p:cNvPr id="53" name="Text Box 84"/>
          <p:cNvSpPr txBox="1">
            <a:spLocks noChangeArrowheads="1"/>
          </p:cNvSpPr>
          <p:nvPr/>
        </p:nvSpPr>
        <p:spPr bwMode="auto">
          <a:xfrm>
            <a:off x="1315228" y="5657368"/>
            <a:ext cx="36195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54" name="Text Box 85"/>
          <p:cNvSpPr txBox="1">
            <a:spLocks noChangeArrowheads="1"/>
          </p:cNvSpPr>
          <p:nvPr/>
        </p:nvSpPr>
        <p:spPr bwMode="auto">
          <a:xfrm>
            <a:off x="1783950" y="5667460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18</a:t>
            </a:r>
          </a:p>
        </p:txBody>
      </p:sp>
      <p:sp>
        <p:nvSpPr>
          <p:cNvPr id="55" name="Text Box 86"/>
          <p:cNvSpPr txBox="1">
            <a:spLocks noChangeArrowheads="1"/>
          </p:cNvSpPr>
          <p:nvPr/>
        </p:nvSpPr>
        <p:spPr bwMode="auto">
          <a:xfrm>
            <a:off x="1995089" y="4977918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20</a:t>
            </a:r>
          </a:p>
        </p:txBody>
      </p:sp>
      <p:sp>
        <p:nvSpPr>
          <p:cNvPr id="56" name="Oval 87"/>
          <p:cNvSpPr>
            <a:spLocks noChangeArrowheads="1"/>
          </p:cNvSpPr>
          <p:nvPr/>
        </p:nvSpPr>
        <p:spPr bwMode="auto">
          <a:xfrm>
            <a:off x="29535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Oval 88"/>
          <p:cNvSpPr>
            <a:spLocks noChangeArrowheads="1"/>
          </p:cNvSpPr>
          <p:nvPr/>
        </p:nvSpPr>
        <p:spPr bwMode="auto">
          <a:xfrm>
            <a:off x="3410728" y="44016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Oval 89"/>
          <p:cNvSpPr>
            <a:spLocks noChangeArrowheads="1"/>
          </p:cNvSpPr>
          <p:nvPr/>
        </p:nvSpPr>
        <p:spPr bwMode="auto">
          <a:xfrm>
            <a:off x="37917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90"/>
          <p:cNvSpPr txBox="1">
            <a:spLocks noChangeArrowheads="1"/>
          </p:cNvSpPr>
          <p:nvPr/>
        </p:nvSpPr>
        <p:spPr bwMode="auto">
          <a:xfrm>
            <a:off x="2923002" y="4966667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26</a:t>
            </a:r>
          </a:p>
        </p:txBody>
      </p:sp>
      <p:sp>
        <p:nvSpPr>
          <p:cNvPr id="60" name="Text Box 91"/>
          <p:cNvSpPr txBox="1">
            <a:spLocks noChangeArrowheads="1"/>
          </p:cNvSpPr>
          <p:nvPr/>
        </p:nvSpPr>
        <p:spPr bwMode="auto">
          <a:xfrm>
            <a:off x="3763924" y="4973156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37</a:t>
            </a:r>
          </a:p>
        </p:txBody>
      </p:sp>
      <p:sp>
        <p:nvSpPr>
          <p:cNvPr id="61" name="Text Box 92"/>
          <p:cNvSpPr txBox="1">
            <a:spLocks noChangeArrowheads="1"/>
          </p:cNvSpPr>
          <p:nvPr/>
        </p:nvSpPr>
        <p:spPr bwMode="auto">
          <a:xfrm>
            <a:off x="3392740" y="4356273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29</a:t>
            </a:r>
          </a:p>
        </p:txBody>
      </p:sp>
      <p:sp>
        <p:nvSpPr>
          <p:cNvPr id="62" name="Oval 93"/>
          <p:cNvSpPr>
            <a:spLocks noChangeArrowheads="1"/>
          </p:cNvSpPr>
          <p:nvPr/>
        </p:nvSpPr>
        <p:spPr bwMode="auto">
          <a:xfrm>
            <a:off x="6494512" y="3906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Oval 94"/>
          <p:cNvSpPr>
            <a:spLocks noChangeArrowheads="1"/>
          </p:cNvSpPr>
          <p:nvPr/>
        </p:nvSpPr>
        <p:spPr bwMode="auto">
          <a:xfrm>
            <a:off x="5580112" y="44398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95"/>
          <p:cNvSpPr>
            <a:spLocks noChangeArrowheads="1"/>
          </p:cNvSpPr>
          <p:nvPr/>
        </p:nvSpPr>
        <p:spPr bwMode="auto">
          <a:xfrm>
            <a:off x="7332712" y="44398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Text Box 96"/>
          <p:cNvSpPr txBox="1">
            <a:spLocks noChangeArrowheads="1"/>
          </p:cNvSpPr>
          <p:nvPr/>
        </p:nvSpPr>
        <p:spPr bwMode="auto">
          <a:xfrm>
            <a:off x="6432193" y="3861288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24</a:t>
            </a:r>
          </a:p>
        </p:txBody>
      </p:sp>
      <p:sp>
        <p:nvSpPr>
          <p:cNvPr id="66" name="Text Box 97"/>
          <p:cNvSpPr txBox="1">
            <a:spLocks noChangeArrowheads="1"/>
          </p:cNvSpPr>
          <p:nvPr/>
        </p:nvSpPr>
        <p:spPr bwMode="auto">
          <a:xfrm>
            <a:off x="5539611" y="4408272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20</a:t>
            </a:r>
          </a:p>
        </p:txBody>
      </p:sp>
      <p:sp>
        <p:nvSpPr>
          <p:cNvPr id="67" name="Text Box 98"/>
          <p:cNvSpPr txBox="1">
            <a:spLocks noChangeArrowheads="1"/>
          </p:cNvSpPr>
          <p:nvPr/>
        </p:nvSpPr>
        <p:spPr bwMode="auto">
          <a:xfrm>
            <a:off x="7332712" y="4473512"/>
            <a:ext cx="441146" cy="369332"/>
          </a:xfrm>
          <a:prstGeom prst="rect">
            <a:avLst/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>
            <a:defPPr>
              <a:defRPr lang="zh-CN"/>
            </a:defPPr>
          </a:lstStyle>
          <a:p>
            <a:pPr algn="ctr"/>
            <a:r>
              <a:rPr kumimoji="1" lang="en-US" altLang="zh-CN" sz="2800" b="1" dirty="0">
                <a:latin typeface="Times New Roman" pitchFamily="18" charset="0"/>
              </a:rPr>
              <a:t>28</a:t>
            </a:r>
          </a:p>
        </p:txBody>
      </p:sp>
      <p:sp>
        <p:nvSpPr>
          <p:cNvPr id="68" name="Oval 99"/>
          <p:cNvSpPr>
            <a:spLocks noChangeArrowheads="1"/>
          </p:cNvSpPr>
          <p:nvPr/>
        </p:nvSpPr>
        <p:spPr bwMode="auto">
          <a:xfrm>
            <a:off x="6951712" y="5049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Oval 100"/>
          <p:cNvSpPr>
            <a:spLocks noChangeArrowheads="1"/>
          </p:cNvSpPr>
          <p:nvPr/>
        </p:nvSpPr>
        <p:spPr bwMode="auto">
          <a:xfrm>
            <a:off x="7789912" y="5049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Text Box 101"/>
          <p:cNvSpPr txBox="1">
            <a:spLocks noChangeArrowheads="1"/>
          </p:cNvSpPr>
          <p:nvPr/>
        </p:nvSpPr>
        <p:spPr bwMode="auto">
          <a:xfrm>
            <a:off x="7777212" y="5011377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30</a:t>
            </a:r>
          </a:p>
        </p:txBody>
      </p:sp>
      <p:sp>
        <p:nvSpPr>
          <p:cNvPr id="71" name="Text Box 102"/>
          <p:cNvSpPr txBox="1">
            <a:spLocks noChangeArrowheads="1"/>
          </p:cNvSpPr>
          <p:nvPr/>
        </p:nvSpPr>
        <p:spPr bwMode="auto">
          <a:xfrm>
            <a:off x="6951712" y="5093411"/>
            <a:ext cx="441146" cy="369332"/>
          </a:xfrm>
          <a:prstGeom prst="rect">
            <a:avLst/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>
            <a:defPPr>
              <a:defRPr lang="zh-CN"/>
            </a:defPPr>
          </a:lstStyle>
          <a:p>
            <a:pPr algn="ctr"/>
            <a:r>
              <a:rPr kumimoji="1" lang="en-US" altLang="zh-CN" sz="2800" b="1" dirty="0">
                <a:latin typeface="Times New Roman" pitchFamily="18" charset="0"/>
              </a:rPr>
              <a:t>26</a:t>
            </a:r>
          </a:p>
        </p:txBody>
      </p:sp>
      <p:sp>
        <p:nvSpPr>
          <p:cNvPr id="72" name="Oval 103"/>
          <p:cNvSpPr>
            <a:spLocks noChangeArrowheads="1"/>
          </p:cNvSpPr>
          <p:nvPr/>
        </p:nvSpPr>
        <p:spPr bwMode="auto">
          <a:xfrm>
            <a:off x="5046712" y="5049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Text Box 104"/>
          <p:cNvSpPr txBox="1">
            <a:spLocks noChangeArrowheads="1"/>
          </p:cNvSpPr>
          <p:nvPr/>
        </p:nvSpPr>
        <p:spPr bwMode="auto">
          <a:xfrm>
            <a:off x="4989347" y="5002040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10</a:t>
            </a:r>
          </a:p>
        </p:txBody>
      </p:sp>
      <p:sp>
        <p:nvSpPr>
          <p:cNvPr id="74" name="Oval 105"/>
          <p:cNvSpPr>
            <a:spLocks noChangeArrowheads="1"/>
          </p:cNvSpPr>
          <p:nvPr/>
        </p:nvSpPr>
        <p:spPr bwMode="auto">
          <a:xfrm>
            <a:off x="46657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Text Box 106"/>
          <p:cNvSpPr txBox="1">
            <a:spLocks noChangeArrowheads="1"/>
          </p:cNvSpPr>
          <p:nvPr/>
        </p:nvSpPr>
        <p:spPr bwMode="auto">
          <a:xfrm>
            <a:off x="4710817" y="5689506"/>
            <a:ext cx="364203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8</a:t>
            </a:r>
          </a:p>
        </p:txBody>
      </p:sp>
      <p:sp>
        <p:nvSpPr>
          <p:cNvPr id="76" name="Oval 107"/>
          <p:cNvSpPr>
            <a:spLocks noChangeArrowheads="1"/>
          </p:cNvSpPr>
          <p:nvPr/>
        </p:nvSpPr>
        <p:spPr bwMode="auto">
          <a:xfrm>
            <a:off x="52753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Text Box 108"/>
          <p:cNvSpPr txBox="1">
            <a:spLocks noChangeArrowheads="1"/>
          </p:cNvSpPr>
          <p:nvPr/>
        </p:nvSpPr>
        <p:spPr bwMode="auto">
          <a:xfrm>
            <a:off x="5215626" y="5692742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</a:p>
        </p:txBody>
      </p:sp>
      <p:sp>
        <p:nvSpPr>
          <p:cNvPr id="78" name="Oval 109"/>
          <p:cNvSpPr>
            <a:spLocks noChangeArrowheads="1"/>
          </p:cNvSpPr>
          <p:nvPr/>
        </p:nvSpPr>
        <p:spPr bwMode="auto">
          <a:xfrm>
            <a:off x="66342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Text Box 110"/>
          <p:cNvSpPr txBox="1">
            <a:spLocks noChangeArrowheads="1"/>
          </p:cNvSpPr>
          <p:nvPr/>
        </p:nvSpPr>
        <p:spPr bwMode="auto">
          <a:xfrm>
            <a:off x="6588373" y="5690368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24</a:t>
            </a:r>
          </a:p>
        </p:txBody>
      </p:sp>
      <p:sp>
        <p:nvSpPr>
          <p:cNvPr id="19" name="乘号 18"/>
          <p:cNvSpPr/>
          <p:nvPr/>
        </p:nvSpPr>
        <p:spPr bwMode="auto">
          <a:xfrm>
            <a:off x="1810156" y="4308432"/>
            <a:ext cx="648072" cy="642993"/>
          </a:xfrm>
          <a:prstGeom prst="mathMultiply">
            <a:avLst>
              <a:gd name="adj1" fmla="val 15884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" name="乘号 86"/>
          <p:cNvSpPr/>
          <p:nvPr/>
        </p:nvSpPr>
        <p:spPr bwMode="auto">
          <a:xfrm>
            <a:off x="2063340" y="5666327"/>
            <a:ext cx="648072" cy="642993"/>
          </a:xfrm>
          <a:prstGeom prst="mathMultiply">
            <a:avLst>
              <a:gd name="adj1" fmla="val 15884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685363" y="622099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二叉搜索树</a:t>
            </a:r>
          </a:p>
        </p:txBody>
      </p:sp>
    </p:spTree>
    <p:extLst>
      <p:ext uri="{BB962C8B-B14F-4D97-AF65-F5344CB8AC3E}">
        <p14:creationId xmlns:p14="http://schemas.microsoft.com/office/powerpoint/2010/main" val="375240023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7" grpId="0" animBg="1"/>
      <p:bldP spid="8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键码删除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15237" y="1083810"/>
                <a:ext cx="8993268" cy="304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关键码删除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首先调用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search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在树中查找关键码，若查找失败返回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false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否则，查找返回目标关键码所在的节点，通过调用向量的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search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接口，获得目标关键码的秩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若目标关键码所属节点为叶子节点，可直接将其删去，判断并处理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下溢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情况（关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键码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个数小于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</m:oMath>
                </a14:m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1)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</a:t>
                </a:r>
                <a:r>
                  <a:rPr lang="en-US" altLang="zh-CN" sz="2000" b="1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solveUnderflow</a:t>
                </a: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函数进行处理</a:t>
                </a:r>
                <a:endPara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若目标关键码不在叶节点，则追溯其直接后继，并互换关键码使得关键码在叶子节点，进而进行步骤</a:t>
                </a:r>
                <a:r>
                  <a:rPr lang="en-US" altLang="zh-CN" sz="2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37" y="1083810"/>
                <a:ext cx="8993268" cy="3046988"/>
              </a:xfrm>
              <a:prstGeom prst="rect">
                <a:avLst/>
              </a:prstGeom>
              <a:blipFill>
                <a:blip r:embed="rId3"/>
                <a:stretch>
                  <a:fillRect l="-1559" t="-2600" r="-1085" b="-26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51520" y="4161234"/>
            <a:ext cx="90730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&gt;::remove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从</a:t>
            </a:r>
            <a:r>
              <a:rPr lang="en-US" altLang="zh-CN" sz="14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BTree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树中删除关键码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v = search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!v 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确认目标关键码存在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Rank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 =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key.search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确定目标关键码在节点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v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中的秩（由上，肯定合法）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v-&gt;child[0]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v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非叶子，则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的后继必属于某叶节点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u = v-&gt;child[r+1];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在右子树中一直向左，即可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u-&gt;child[0] ) u = u-&gt;child[0];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找出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的后继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v-&gt;key[r] = u-&gt;key[0]; v = u; r = 0;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并与之交换位置</a:t>
            </a: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至此，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v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必然位于最底层，且其中第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个关键码就是待删除者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key.remove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);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child.remove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+ 1 ); _size--;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删除</a:t>
            </a:r>
            <a:r>
              <a:rPr lang="en-US" altLang="zh-CN" sz="14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以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及其下两个外部节点之一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solveUnderflow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如有必要，需做旋转或合并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5645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键码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22159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下溢与“旋转</a:t>
                </a:r>
                <a:r>
                  <a:rPr lang="en-US" altLang="zh-CN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合并”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删除关键码后，发生下溢的节点，其关键码个数必为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，分支数</a:t>
                </a:r>
                <a:r>
                  <a:rPr lang="zh-CN" altLang="en-US" sz="2400" b="1" dirty="0" smtClean="0"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。根据左右兄弟节点的关键码个数，分两情况处理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：若左兄弟或右兄弟包含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以上关键码（可借出）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2215991"/>
              </a:xfrm>
              <a:prstGeom prst="rect">
                <a:avLst/>
              </a:prstGeom>
              <a:blipFill>
                <a:blip r:embed="rId3"/>
                <a:stretch>
                  <a:fillRect l="-1583" t="-3571" r="-4474" b="-522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1052603" y="3645024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08787" y="3674310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 bwMode="auto">
          <a:xfrm flipH="1">
            <a:off x="1890978" y="3933056"/>
            <a:ext cx="829160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/>
              <p:cNvSpPr/>
              <p:nvPr/>
            </p:nvSpPr>
            <p:spPr bwMode="auto">
              <a:xfrm>
                <a:off x="1145177" y="4215234"/>
                <a:ext cx="149160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177" y="4215234"/>
                <a:ext cx="1491602" cy="288032"/>
              </a:xfrm>
              <a:prstGeom prst="roundRect">
                <a:avLst/>
              </a:prstGeom>
              <a:blipFill>
                <a:blip r:embed="rId4"/>
                <a:stretch>
                  <a:fillRect b="-20408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2392155" y="424299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endCxn id="16" idx="0"/>
          </p:cNvCxnSpPr>
          <p:nvPr/>
        </p:nvCxnSpPr>
        <p:spPr bwMode="auto">
          <a:xfrm>
            <a:off x="2924811" y="3933056"/>
            <a:ext cx="557157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15"/>
              <p:cNvSpPr/>
              <p:nvPr/>
            </p:nvSpPr>
            <p:spPr bwMode="auto">
              <a:xfrm>
                <a:off x="3008170" y="4212506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170" y="4212506"/>
                <a:ext cx="947595" cy="288032"/>
              </a:xfrm>
              <a:prstGeom prst="roundRect">
                <a:avLst/>
              </a:prstGeom>
              <a:blipFill>
                <a:blip r:embed="rId5"/>
                <a:stretch>
                  <a:fillRect r="-3185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 bwMode="auto">
          <a:xfrm>
            <a:off x="2608179" y="3429000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5327517" y="3645024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983701" y="3674310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0"/>
          </p:cNvCxnSpPr>
          <p:nvPr/>
        </p:nvCxnSpPr>
        <p:spPr bwMode="auto">
          <a:xfrm flipH="1">
            <a:off x="6114689" y="3933056"/>
            <a:ext cx="880364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 28"/>
              <p:cNvSpPr/>
              <p:nvPr/>
            </p:nvSpPr>
            <p:spPr bwMode="auto">
              <a:xfrm>
                <a:off x="5420091" y="4215234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圆角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0091" y="4215234"/>
                <a:ext cx="1389196" cy="288032"/>
              </a:xfrm>
              <a:prstGeom prst="roundRect">
                <a:avLst/>
              </a:prstGeom>
              <a:blipFill>
                <a:blip r:embed="rId6"/>
                <a:stretch>
                  <a:fillRect b="-20408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endCxn id="34" idx="0"/>
          </p:cNvCxnSpPr>
          <p:nvPr/>
        </p:nvCxnSpPr>
        <p:spPr bwMode="auto">
          <a:xfrm>
            <a:off x="7199725" y="3933056"/>
            <a:ext cx="495055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33"/>
              <p:cNvSpPr/>
              <p:nvPr/>
            </p:nvSpPr>
            <p:spPr bwMode="auto">
              <a:xfrm>
                <a:off x="7055709" y="4212506"/>
                <a:ext cx="127814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:r>
                  <a:rPr lang="zh-CN" altLang="en-US" sz="1600" b="1" dirty="0" smtClean="0"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圆角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5709" y="4212506"/>
                <a:ext cx="1278142" cy="288032"/>
              </a:xfrm>
              <a:prstGeom prst="roundRect">
                <a:avLst/>
              </a:prstGeom>
              <a:blipFill>
                <a:blip r:embed="rId7"/>
                <a:stretch>
                  <a:fillRect r="-1422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 bwMode="auto">
          <a:xfrm>
            <a:off x="6883093" y="3429000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" name="矩形 30"/>
          <p:cNvSpPr/>
          <p:nvPr/>
        </p:nvSpPr>
        <p:spPr bwMode="auto">
          <a:xfrm>
            <a:off x="7094696" y="425522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736671" y="4595322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下溢节点向父亲借一关键码，父亲再向左兄弟借一关键码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1052603" y="5277722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2230452" y="530700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/>
          <p:cNvCxnSpPr>
            <a:endCxn id="44" idx="0"/>
          </p:cNvCxnSpPr>
          <p:nvPr/>
        </p:nvCxnSpPr>
        <p:spPr bwMode="auto">
          <a:xfrm>
            <a:off x="2442527" y="5557172"/>
            <a:ext cx="993221" cy="290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/>
              <p:cNvSpPr/>
              <p:nvPr/>
            </p:nvSpPr>
            <p:spPr bwMode="auto">
              <a:xfrm>
                <a:off x="2689947" y="5847932"/>
                <a:ext cx="149160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圆角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9947" y="5847932"/>
                <a:ext cx="1491602" cy="288032"/>
              </a:xfrm>
              <a:prstGeom prst="roundRect">
                <a:avLst/>
              </a:prstGeom>
              <a:blipFill>
                <a:blip r:embed="rId8"/>
                <a:stretch>
                  <a:fillRect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 bwMode="auto">
          <a:xfrm>
            <a:off x="2720138" y="5893606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/>
          <p:cNvCxnSpPr>
            <a:endCxn id="47" idx="0"/>
          </p:cNvCxnSpPr>
          <p:nvPr/>
        </p:nvCxnSpPr>
        <p:spPr bwMode="auto">
          <a:xfrm flipH="1">
            <a:off x="1886441" y="5567118"/>
            <a:ext cx="316091" cy="2825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/>
              <p:cNvSpPr/>
              <p:nvPr/>
            </p:nvSpPr>
            <p:spPr bwMode="auto">
              <a:xfrm>
                <a:off x="1412643" y="5849689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7" name="圆角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2643" y="5849689"/>
                <a:ext cx="947595" cy="288032"/>
              </a:xfrm>
              <a:prstGeom prst="roundRect">
                <a:avLst/>
              </a:prstGeom>
              <a:blipFill>
                <a:blip r:embed="rId9"/>
                <a:stretch>
                  <a:fillRect r="-3205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/>
          <p:cNvCxnSpPr/>
          <p:nvPr/>
        </p:nvCxnSpPr>
        <p:spPr bwMode="auto">
          <a:xfrm>
            <a:off x="2608179" y="5061698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0" name="圆角矩形 49"/>
          <p:cNvSpPr/>
          <p:nvPr/>
        </p:nvSpPr>
        <p:spPr bwMode="auto">
          <a:xfrm>
            <a:off x="5335301" y="5277722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6454643" y="5313726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endCxn id="55" idx="0"/>
          </p:cNvCxnSpPr>
          <p:nvPr/>
        </p:nvCxnSpPr>
        <p:spPr bwMode="auto">
          <a:xfrm flipH="1">
            <a:off x="6122473" y="5565754"/>
            <a:ext cx="307773" cy="25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圆角矩形 52"/>
              <p:cNvSpPr/>
              <p:nvPr/>
            </p:nvSpPr>
            <p:spPr bwMode="auto">
              <a:xfrm>
                <a:off x="6850120" y="5828316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圆角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0120" y="5828316"/>
                <a:ext cx="1389196" cy="288032"/>
              </a:xfrm>
              <a:prstGeom prst="roundRect">
                <a:avLst/>
              </a:prstGeom>
              <a:blipFill>
                <a:blip r:embed="rId10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/>
          <p:cNvCxnSpPr>
            <a:endCxn id="53" idx="0"/>
          </p:cNvCxnSpPr>
          <p:nvPr/>
        </p:nvCxnSpPr>
        <p:spPr bwMode="auto">
          <a:xfrm>
            <a:off x="6697820" y="5570201"/>
            <a:ext cx="846898" cy="25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圆角矩形 54"/>
              <p:cNvSpPr/>
              <p:nvPr/>
            </p:nvSpPr>
            <p:spPr bwMode="auto">
              <a:xfrm>
                <a:off x="5483402" y="5821598"/>
                <a:ext cx="127814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" name="圆角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402" y="5821598"/>
                <a:ext cx="1278142" cy="288032"/>
              </a:xfrm>
              <a:prstGeom prst="roundRect">
                <a:avLst/>
              </a:prstGeom>
              <a:blipFill>
                <a:blip r:embed="rId11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/>
          <p:cNvCxnSpPr/>
          <p:nvPr/>
        </p:nvCxnSpPr>
        <p:spPr bwMode="auto">
          <a:xfrm>
            <a:off x="6890877" y="5061698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7" name="矩形 56"/>
          <p:cNvSpPr/>
          <p:nvPr/>
        </p:nvSpPr>
        <p:spPr bwMode="auto">
          <a:xfrm>
            <a:off x="6481796" y="5857602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736671" y="6228020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下溢节点向父亲借一关键码，父亲再向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右兄弟借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一关键码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11560" y="3597656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965083" y="3603086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62562" y="523707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4998349" y="5221627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3873760" y="4061458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8248973" y="4052679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5170147" y="5719990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103267" y="5740298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803137" y="418301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5091558" y="417458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4182278" y="5799493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266873" y="5787666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dirty="0"/>
          </a:p>
        </p:txBody>
      </p:sp>
      <p:sp>
        <p:nvSpPr>
          <p:cNvPr id="77" name="下箭头 76"/>
          <p:cNvSpPr/>
          <p:nvPr/>
        </p:nvSpPr>
        <p:spPr bwMode="auto">
          <a:xfrm rot="16200000">
            <a:off x="4469956" y="382651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8" name="下箭头 77"/>
          <p:cNvSpPr/>
          <p:nvPr/>
        </p:nvSpPr>
        <p:spPr bwMode="auto">
          <a:xfrm rot="16200000">
            <a:off x="4491477" y="538315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590673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关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键码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53399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下溢与“旋转</a:t>
                </a:r>
                <a:r>
                  <a:rPr lang="en-US" altLang="zh-CN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合并”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：左兄弟或右兄弟都不够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个关键码（不可借出）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不可能同时不存在，不失一般性，假设左兄弟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存在，此时它的关键码个数必为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需迭代检查父节点是否产生新的下溢，若是则按“旋转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合并”进行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至多进行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O(log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次合并，平均意义下为常数次合并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5339923"/>
              </a:xfrm>
              <a:prstGeom prst="rect">
                <a:avLst/>
              </a:prstGeom>
              <a:blipFill>
                <a:blip r:embed="rId3"/>
                <a:stretch>
                  <a:fillRect l="-1583" t="-1484" r="-4474" b="-17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827088" y="3561661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483272" y="3590947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 bwMode="auto">
          <a:xfrm flipH="1">
            <a:off x="1747827" y="3849693"/>
            <a:ext cx="746796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/>
              <p:cNvSpPr/>
              <p:nvPr/>
            </p:nvSpPr>
            <p:spPr bwMode="auto">
              <a:xfrm>
                <a:off x="1145794" y="4137725"/>
                <a:ext cx="120406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794" y="4137725"/>
                <a:ext cx="1204066" cy="288032"/>
              </a:xfrm>
              <a:prstGeom prst="roundRect">
                <a:avLst/>
              </a:prstGeom>
              <a:blipFill>
                <a:blip r:embed="rId4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>
            <a:endCxn id="16" idx="0"/>
          </p:cNvCxnSpPr>
          <p:nvPr/>
        </p:nvCxnSpPr>
        <p:spPr bwMode="auto">
          <a:xfrm>
            <a:off x="2699296" y="3849693"/>
            <a:ext cx="557157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15"/>
              <p:cNvSpPr/>
              <p:nvPr/>
            </p:nvSpPr>
            <p:spPr bwMode="auto">
              <a:xfrm>
                <a:off x="2782655" y="4129143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2655" y="4129143"/>
                <a:ext cx="947595" cy="288032"/>
              </a:xfrm>
              <a:prstGeom prst="roundRect">
                <a:avLst/>
              </a:prstGeom>
              <a:blipFill>
                <a:blip r:embed="rId5"/>
                <a:stretch>
                  <a:fillRect r="-3185"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 bwMode="auto">
          <a:xfrm>
            <a:off x="2382664" y="3345637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5094182" y="3553699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804248" y="3597777"/>
            <a:ext cx="89886" cy="221041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0"/>
          </p:cNvCxnSpPr>
          <p:nvPr/>
        </p:nvCxnSpPr>
        <p:spPr bwMode="auto">
          <a:xfrm flipH="1">
            <a:off x="5881354" y="3841731"/>
            <a:ext cx="880364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 28"/>
              <p:cNvSpPr/>
              <p:nvPr/>
            </p:nvSpPr>
            <p:spPr bwMode="auto">
              <a:xfrm>
                <a:off x="5353980" y="4134705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圆角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3980" y="4134705"/>
                <a:ext cx="1389196" cy="288032"/>
              </a:xfrm>
              <a:prstGeom prst="roundRect">
                <a:avLst/>
              </a:prstGeom>
              <a:blipFill>
                <a:blip r:embed="rId6"/>
                <a:stretch>
                  <a:fillRect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endCxn id="34" idx="0"/>
          </p:cNvCxnSpPr>
          <p:nvPr/>
        </p:nvCxnSpPr>
        <p:spPr bwMode="auto">
          <a:xfrm>
            <a:off x="6966390" y="3841731"/>
            <a:ext cx="495055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33"/>
              <p:cNvSpPr/>
              <p:nvPr/>
            </p:nvSpPr>
            <p:spPr bwMode="auto">
              <a:xfrm>
                <a:off x="7020272" y="4134368"/>
                <a:ext cx="1080244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:r>
                  <a:rPr lang="zh-CN" altLang="en-US" sz="1600" b="1" dirty="0" smtClean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圆角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4134368"/>
                <a:ext cx="1080244" cy="288032"/>
              </a:xfrm>
              <a:prstGeom prst="roundRect">
                <a:avLst/>
              </a:prstGeom>
              <a:blipFill>
                <a:blip r:embed="rId7"/>
                <a:stretch>
                  <a:fillRect r="-1124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 bwMode="auto">
          <a:xfrm>
            <a:off x="6649758" y="3337675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" name="矩形 30"/>
          <p:cNvSpPr/>
          <p:nvPr/>
        </p:nvSpPr>
        <p:spPr bwMode="auto">
          <a:xfrm>
            <a:off x="6776962" y="4178231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05969" y="4640513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下溢节点向父亲借一关键码，然后与左兄弟粘成一节点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86045" y="3514293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731748" y="3511761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3718168" y="397809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8055485" y="3953059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77622" y="409964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4858223" y="40832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41510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下溢与“旋转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合并” （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112347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2557530" y="21087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763688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3347864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3635896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9" name="直接箭头连接符 118"/>
          <p:cNvCxnSpPr>
            <a:endCxn id="116" idx="0"/>
          </p:cNvCxnSpPr>
          <p:nvPr/>
        </p:nvCxnSpPr>
        <p:spPr bwMode="auto">
          <a:xfrm flipH="1">
            <a:off x="1907704" y="236457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0" name="直接箭头连接符 119"/>
          <p:cNvCxnSpPr/>
          <p:nvPr/>
        </p:nvCxnSpPr>
        <p:spPr bwMode="auto">
          <a:xfrm>
            <a:off x="2843808" y="236457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1" name="直接箭头连接符 120"/>
          <p:cNvCxnSpPr/>
          <p:nvPr/>
        </p:nvCxnSpPr>
        <p:spPr bwMode="auto">
          <a:xfrm flipH="1">
            <a:off x="1385395" y="287620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2" name="直接箭头连接符 121"/>
          <p:cNvCxnSpPr/>
          <p:nvPr/>
        </p:nvCxnSpPr>
        <p:spPr bwMode="auto">
          <a:xfrm>
            <a:off x="2036516" y="287451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3" name="矩形 122"/>
          <p:cNvSpPr/>
          <p:nvPr/>
        </p:nvSpPr>
        <p:spPr bwMode="auto">
          <a:xfrm>
            <a:off x="1259632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2203553" y="31711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1915521" y="317114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/>
          <p:cNvCxnSpPr/>
          <p:nvPr/>
        </p:nvCxnSpPr>
        <p:spPr bwMode="auto">
          <a:xfrm>
            <a:off x="3631587" y="287609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7" name="直接箭头连接符 126"/>
          <p:cNvCxnSpPr/>
          <p:nvPr/>
        </p:nvCxnSpPr>
        <p:spPr bwMode="auto">
          <a:xfrm>
            <a:off x="3938287" y="287981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8" name="矩形 127"/>
          <p:cNvSpPr/>
          <p:nvPr/>
        </p:nvSpPr>
        <p:spPr bwMode="auto">
          <a:xfrm>
            <a:off x="4139952" y="317314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3659212" y="31711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3371180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1" name="直接箭头连接符 130"/>
          <p:cNvCxnSpPr/>
          <p:nvPr/>
        </p:nvCxnSpPr>
        <p:spPr bwMode="auto">
          <a:xfrm flipH="1">
            <a:off x="2978756" y="286688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2" name="矩形 131"/>
          <p:cNvSpPr/>
          <p:nvPr/>
        </p:nvSpPr>
        <p:spPr bwMode="auto">
          <a:xfrm>
            <a:off x="2706118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3" name="直接箭头连接符 132"/>
          <p:cNvCxnSpPr/>
          <p:nvPr/>
        </p:nvCxnSpPr>
        <p:spPr bwMode="auto">
          <a:xfrm>
            <a:off x="2702285" y="191683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6" name="矩形 135"/>
          <p:cNvSpPr/>
          <p:nvPr/>
        </p:nvSpPr>
        <p:spPr bwMode="auto">
          <a:xfrm>
            <a:off x="2989672" y="31710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6564010" y="2093134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5770168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矩形 139"/>
          <p:cNvSpPr/>
          <p:nvPr/>
        </p:nvSpPr>
        <p:spPr bwMode="auto">
          <a:xfrm>
            <a:off x="7354344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 bwMode="auto">
          <a:xfrm>
            <a:off x="7642376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2" name="直接箭头连接符 141"/>
          <p:cNvCxnSpPr>
            <a:endCxn id="139" idx="0"/>
          </p:cNvCxnSpPr>
          <p:nvPr/>
        </p:nvCxnSpPr>
        <p:spPr bwMode="auto">
          <a:xfrm flipH="1">
            <a:off x="5914184" y="2348986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43" name="直接箭头连接符 142"/>
          <p:cNvCxnSpPr/>
          <p:nvPr/>
        </p:nvCxnSpPr>
        <p:spPr bwMode="auto">
          <a:xfrm>
            <a:off x="6850288" y="2348986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45" name="直接箭头连接符 144"/>
          <p:cNvCxnSpPr/>
          <p:nvPr/>
        </p:nvCxnSpPr>
        <p:spPr bwMode="auto">
          <a:xfrm flipH="1">
            <a:off x="5391875" y="2860620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2" name="直接箭头连接符 171"/>
          <p:cNvCxnSpPr/>
          <p:nvPr/>
        </p:nvCxnSpPr>
        <p:spPr bwMode="auto">
          <a:xfrm>
            <a:off x="6042996" y="2858926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3" name="矩形 172"/>
          <p:cNvSpPr/>
          <p:nvPr/>
        </p:nvSpPr>
        <p:spPr bwMode="auto">
          <a:xfrm>
            <a:off x="5220072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矩形 173"/>
          <p:cNvSpPr/>
          <p:nvPr/>
        </p:nvSpPr>
        <p:spPr bwMode="auto">
          <a:xfrm>
            <a:off x="6082359" y="315555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3" name="直接箭头连接符 192"/>
          <p:cNvCxnSpPr/>
          <p:nvPr/>
        </p:nvCxnSpPr>
        <p:spPr bwMode="auto">
          <a:xfrm>
            <a:off x="7638067" y="2860512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4" name="直接箭头连接符 193"/>
          <p:cNvCxnSpPr/>
          <p:nvPr/>
        </p:nvCxnSpPr>
        <p:spPr bwMode="auto">
          <a:xfrm>
            <a:off x="7944767" y="2864223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5" name="矩形 194"/>
          <p:cNvSpPr/>
          <p:nvPr/>
        </p:nvSpPr>
        <p:spPr bwMode="auto">
          <a:xfrm>
            <a:off x="8146432" y="31575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 bwMode="auto">
          <a:xfrm>
            <a:off x="7665692" y="315555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7" name="矩形 196"/>
          <p:cNvSpPr/>
          <p:nvPr/>
        </p:nvSpPr>
        <p:spPr bwMode="auto">
          <a:xfrm>
            <a:off x="7377660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直接箭头连接符 197"/>
          <p:cNvCxnSpPr/>
          <p:nvPr/>
        </p:nvCxnSpPr>
        <p:spPr bwMode="auto">
          <a:xfrm flipH="1">
            <a:off x="6985236" y="2851296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9" name="矩形 198"/>
          <p:cNvSpPr/>
          <p:nvPr/>
        </p:nvSpPr>
        <p:spPr bwMode="auto">
          <a:xfrm>
            <a:off x="6712598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0" name="直接箭头连接符 199"/>
          <p:cNvCxnSpPr/>
          <p:nvPr/>
        </p:nvCxnSpPr>
        <p:spPr bwMode="auto">
          <a:xfrm>
            <a:off x="6708765" y="1901245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2" name="矩形 201"/>
          <p:cNvSpPr/>
          <p:nvPr/>
        </p:nvSpPr>
        <p:spPr bwMode="auto">
          <a:xfrm>
            <a:off x="6996152" y="315549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下箭头 202"/>
          <p:cNvSpPr/>
          <p:nvPr/>
        </p:nvSpPr>
        <p:spPr bwMode="auto">
          <a:xfrm rot="16200000">
            <a:off x="4652635" y="2481050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矩形 203"/>
          <p:cNvSpPr/>
          <p:nvPr/>
        </p:nvSpPr>
        <p:spPr bwMode="auto">
          <a:xfrm>
            <a:off x="2701546" y="5331324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" name="矩形 204"/>
          <p:cNvSpPr/>
          <p:nvPr/>
        </p:nvSpPr>
        <p:spPr bwMode="auto">
          <a:xfrm>
            <a:off x="1759379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" name="矩形 205"/>
          <p:cNvSpPr/>
          <p:nvPr/>
        </p:nvSpPr>
        <p:spPr bwMode="auto">
          <a:xfrm>
            <a:off x="3343555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3631587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0" name="直接箭头连接符 209"/>
          <p:cNvCxnSpPr/>
          <p:nvPr/>
        </p:nvCxnSpPr>
        <p:spPr bwMode="auto">
          <a:xfrm flipH="1">
            <a:off x="1381086" y="503644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1" name="直接箭头连接符 210"/>
          <p:cNvCxnSpPr/>
          <p:nvPr/>
        </p:nvCxnSpPr>
        <p:spPr bwMode="auto">
          <a:xfrm>
            <a:off x="2032207" y="503475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2" name="矩形 211"/>
          <p:cNvSpPr/>
          <p:nvPr/>
        </p:nvSpPr>
        <p:spPr bwMode="auto">
          <a:xfrm>
            <a:off x="1259632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2071570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4" name="直接箭头连接符 233"/>
          <p:cNvCxnSpPr/>
          <p:nvPr/>
        </p:nvCxnSpPr>
        <p:spPr bwMode="auto">
          <a:xfrm>
            <a:off x="3627278" y="503633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35" name="直接箭头连接符 234"/>
          <p:cNvCxnSpPr/>
          <p:nvPr/>
        </p:nvCxnSpPr>
        <p:spPr bwMode="auto">
          <a:xfrm>
            <a:off x="3933978" y="504005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36" name="矩形 235"/>
          <p:cNvSpPr/>
          <p:nvPr/>
        </p:nvSpPr>
        <p:spPr bwMode="auto">
          <a:xfrm>
            <a:off x="4135643" y="53333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3654903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8" name="矩形 237"/>
          <p:cNvSpPr/>
          <p:nvPr/>
        </p:nvSpPr>
        <p:spPr bwMode="auto">
          <a:xfrm>
            <a:off x="3366871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9" name="直接箭头连接符 238"/>
          <p:cNvCxnSpPr/>
          <p:nvPr/>
        </p:nvCxnSpPr>
        <p:spPr bwMode="auto">
          <a:xfrm flipH="1">
            <a:off x="2974447" y="502712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0" name="矩形 239"/>
          <p:cNvSpPr/>
          <p:nvPr/>
        </p:nvSpPr>
        <p:spPr bwMode="auto">
          <a:xfrm>
            <a:off x="2562102" y="42606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1" name="直接箭头连接符 240"/>
          <p:cNvCxnSpPr/>
          <p:nvPr/>
        </p:nvCxnSpPr>
        <p:spPr bwMode="auto">
          <a:xfrm>
            <a:off x="2697976" y="407707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3" name="矩形 242"/>
          <p:cNvSpPr/>
          <p:nvPr/>
        </p:nvSpPr>
        <p:spPr bwMode="auto">
          <a:xfrm>
            <a:off x="2985363" y="533132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520235" y="476596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4652635" y="4523302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08" name="直接箭头连接符 207"/>
          <p:cNvCxnSpPr>
            <a:endCxn id="205" idx="0"/>
          </p:cNvCxnSpPr>
          <p:nvPr/>
        </p:nvCxnSpPr>
        <p:spPr bwMode="auto">
          <a:xfrm flipH="1">
            <a:off x="1903395" y="452481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9" name="直接箭头连接符 208"/>
          <p:cNvCxnSpPr/>
          <p:nvPr/>
        </p:nvCxnSpPr>
        <p:spPr bwMode="auto">
          <a:xfrm>
            <a:off x="2839499" y="452481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7" name="矩形 246"/>
          <p:cNvSpPr/>
          <p:nvPr/>
        </p:nvSpPr>
        <p:spPr bwMode="auto">
          <a:xfrm>
            <a:off x="5774477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7358653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7646685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5396184" y="503644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1" name="直接箭头连接符 250"/>
          <p:cNvCxnSpPr/>
          <p:nvPr/>
        </p:nvCxnSpPr>
        <p:spPr bwMode="auto">
          <a:xfrm>
            <a:off x="6047305" y="503475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2" name="矩形 251"/>
          <p:cNvSpPr/>
          <p:nvPr/>
        </p:nvSpPr>
        <p:spPr bwMode="auto">
          <a:xfrm>
            <a:off x="5220072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6086668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4" name="直接箭头连接符 253"/>
          <p:cNvCxnSpPr/>
          <p:nvPr/>
        </p:nvCxnSpPr>
        <p:spPr bwMode="auto">
          <a:xfrm>
            <a:off x="7642376" y="503633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5" name="直接箭头连接符 254"/>
          <p:cNvCxnSpPr/>
          <p:nvPr/>
        </p:nvCxnSpPr>
        <p:spPr bwMode="auto">
          <a:xfrm>
            <a:off x="7949076" y="504005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6" name="矩形 255"/>
          <p:cNvSpPr/>
          <p:nvPr/>
        </p:nvSpPr>
        <p:spPr bwMode="auto">
          <a:xfrm>
            <a:off x="8150741" y="53333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7670001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7381969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9" name="直接箭头连接符 258"/>
          <p:cNvCxnSpPr/>
          <p:nvPr/>
        </p:nvCxnSpPr>
        <p:spPr bwMode="auto">
          <a:xfrm flipH="1">
            <a:off x="6989545" y="502712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0" name="矩形 259"/>
          <p:cNvSpPr/>
          <p:nvPr/>
        </p:nvSpPr>
        <p:spPr bwMode="auto">
          <a:xfrm>
            <a:off x="6577200" y="42606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1" name="直接箭头连接符 260"/>
          <p:cNvCxnSpPr/>
          <p:nvPr/>
        </p:nvCxnSpPr>
        <p:spPr bwMode="auto">
          <a:xfrm>
            <a:off x="6713074" y="407707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3" name="矩形 262"/>
          <p:cNvSpPr/>
          <p:nvPr/>
        </p:nvSpPr>
        <p:spPr bwMode="auto">
          <a:xfrm>
            <a:off x="6876256" y="533132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4" name="直接箭头连接符 263"/>
          <p:cNvCxnSpPr>
            <a:endCxn id="247" idx="0"/>
          </p:cNvCxnSpPr>
          <p:nvPr/>
        </p:nvCxnSpPr>
        <p:spPr bwMode="auto">
          <a:xfrm flipH="1">
            <a:off x="5918493" y="452481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5" name="直接箭头连接符 264"/>
          <p:cNvCxnSpPr/>
          <p:nvPr/>
        </p:nvCxnSpPr>
        <p:spPr bwMode="auto">
          <a:xfrm>
            <a:off x="6854597" y="452481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4" name="矩形 83"/>
          <p:cNvSpPr/>
          <p:nvPr/>
        </p:nvSpPr>
        <p:spPr>
          <a:xfrm>
            <a:off x="2534038" y="6347097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288788" y="2059539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275196" y="4331792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5302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下溢与“旋转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合并” （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156176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370871" y="472807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4667157" y="464568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7" name="矩形 246"/>
          <p:cNvSpPr/>
          <p:nvPr/>
        </p:nvSpPr>
        <p:spPr bwMode="auto">
          <a:xfrm>
            <a:off x="1755070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3339246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3627278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1376777" y="289471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1" name="直接箭头连接符 250"/>
          <p:cNvCxnSpPr/>
          <p:nvPr/>
        </p:nvCxnSpPr>
        <p:spPr bwMode="auto">
          <a:xfrm>
            <a:off x="2027898" y="289301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2" name="矩形 251"/>
          <p:cNvSpPr/>
          <p:nvPr/>
        </p:nvSpPr>
        <p:spPr bwMode="auto">
          <a:xfrm>
            <a:off x="1259632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2067261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4" name="直接箭头连接符 253"/>
          <p:cNvCxnSpPr/>
          <p:nvPr/>
        </p:nvCxnSpPr>
        <p:spPr bwMode="auto">
          <a:xfrm>
            <a:off x="3622969" y="289460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5" name="直接箭头连接符 254"/>
          <p:cNvCxnSpPr/>
          <p:nvPr/>
        </p:nvCxnSpPr>
        <p:spPr bwMode="auto">
          <a:xfrm>
            <a:off x="3929669" y="289831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6" name="矩形 255"/>
          <p:cNvSpPr/>
          <p:nvPr/>
        </p:nvSpPr>
        <p:spPr bwMode="auto">
          <a:xfrm>
            <a:off x="4131334" y="319165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3650594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3362562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9" name="直接箭头连接符 258"/>
          <p:cNvCxnSpPr/>
          <p:nvPr/>
        </p:nvCxnSpPr>
        <p:spPr bwMode="auto">
          <a:xfrm flipH="1">
            <a:off x="2970138" y="2885389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0" name="矩形 259"/>
          <p:cNvSpPr/>
          <p:nvPr/>
        </p:nvSpPr>
        <p:spPr bwMode="auto">
          <a:xfrm>
            <a:off x="2557793" y="211887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1" name="直接箭头连接符 260"/>
          <p:cNvCxnSpPr/>
          <p:nvPr/>
        </p:nvCxnSpPr>
        <p:spPr bwMode="auto">
          <a:xfrm>
            <a:off x="2693667" y="193533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3" name="矩形 262"/>
          <p:cNvSpPr/>
          <p:nvPr/>
        </p:nvSpPr>
        <p:spPr bwMode="auto">
          <a:xfrm>
            <a:off x="2856849" y="318959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4" name="直接箭头连接符 263"/>
          <p:cNvCxnSpPr>
            <a:endCxn id="247" idx="0"/>
          </p:cNvCxnSpPr>
          <p:nvPr/>
        </p:nvCxnSpPr>
        <p:spPr bwMode="auto">
          <a:xfrm flipH="1">
            <a:off x="1899086" y="238307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5" name="直接箭头连接符 264"/>
          <p:cNvCxnSpPr/>
          <p:nvPr/>
        </p:nvCxnSpPr>
        <p:spPr bwMode="auto">
          <a:xfrm>
            <a:off x="2835190" y="238307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8" name="下箭头 87"/>
          <p:cNvSpPr/>
          <p:nvPr/>
        </p:nvSpPr>
        <p:spPr bwMode="auto">
          <a:xfrm rot="16200000">
            <a:off x="4652635" y="2611085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5866922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451098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7739130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2" name="直接箭头连接符 91"/>
          <p:cNvCxnSpPr/>
          <p:nvPr/>
        </p:nvCxnSpPr>
        <p:spPr bwMode="auto">
          <a:xfrm flipH="1">
            <a:off x="5488629" y="289471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3" name="直接箭头连接符 92"/>
          <p:cNvCxnSpPr/>
          <p:nvPr/>
        </p:nvCxnSpPr>
        <p:spPr bwMode="auto">
          <a:xfrm>
            <a:off x="6139750" y="289301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4" name="矩形 93"/>
          <p:cNvSpPr/>
          <p:nvPr/>
        </p:nvSpPr>
        <p:spPr bwMode="auto">
          <a:xfrm>
            <a:off x="5364088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179113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6" name="直接箭头连接符 95"/>
          <p:cNvCxnSpPr/>
          <p:nvPr/>
        </p:nvCxnSpPr>
        <p:spPr bwMode="auto">
          <a:xfrm>
            <a:off x="7734821" y="289460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7" name="直接箭头连接符 96"/>
          <p:cNvCxnSpPr/>
          <p:nvPr/>
        </p:nvCxnSpPr>
        <p:spPr bwMode="auto">
          <a:xfrm>
            <a:off x="8041521" y="289831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8" name="矩形 97"/>
          <p:cNvSpPr/>
          <p:nvPr/>
        </p:nvSpPr>
        <p:spPr bwMode="auto">
          <a:xfrm>
            <a:off x="8243186" y="319165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7762446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7474414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/>
          <p:cNvCxnSpPr/>
          <p:nvPr/>
        </p:nvCxnSpPr>
        <p:spPr bwMode="auto">
          <a:xfrm flipH="1">
            <a:off x="7081990" y="2885389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6669645" y="211887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/>
          <p:nvPr/>
        </p:nvCxnSpPr>
        <p:spPr bwMode="auto">
          <a:xfrm>
            <a:off x="6805519" y="193533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5" name="矩形 104"/>
          <p:cNvSpPr/>
          <p:nvPr/>
        </p:nvSpPr>
        <p:spPr bwMode="auto">
          <a:xfrm>
            <a:off x="7057851" y="3189590"/>
            <a:ext cx="10643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/>
          <p:cNvCxnSpPr>
            <a:endCxn id="89" idx="0"/>
          </p:cNvCxnSpPr>
          <p:nvPr/>
        </p:nvCxnSpPr>
        <p:spPr bwMode="auto">
          <a:xfrm flipH="1">
            <a:off x="6010938" y="238307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>
            <a:off x="6947042" y="238307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8" name="矩形 107"/>
          <p:cNvSpPr/>
          <p:nvPr/>
        </p:nvSpPr>
        <p:spPr bwMode="auto">
          <a:xfrm>
            <a:off x="1755070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3339246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627278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1376777" y="518046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>
            <a:off x="2027898" y="517876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3" name="矩形 112"/>
          <p:cNvSpPr/>
          <p:nvPr/>
        </p:nvSpPr>
        <p:spPr bwMode="auto">
          <a:xfrm>
            <a:off x="1187624" y="54753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2067261" y="547540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5" name="直接箭头连接符 134"/>
          <p:cNvCxnSpPr/>
          <p:nvPr/>
        </p:nvCxnSpPr>
        <p:spPr bwMode="auto">
          <a:xfrm>
            <a:off x="3622969" y="518035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7" name="直接箭头连接符 136"/>
          <p:cNvCxnSpPr/>
          <p:nvPr/>
        </p:nvCxnSpPr>
        <p:spPr bwMode="auto">
          <a:xfrm>
            <a:off x="3929669" y="518406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4" name="矩形 143"/>
          <p:cNvSpPr/>
          <p:nvPr/>
        </p:nvSpPr>
        <p:spPr bwMode="auto">
          <a:xfrm>
            <a:off x="4131334" y="54774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3491880" y="5475402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2915816" y="54753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8" name="直接箭头连接符 147"/>
          <p:cNvCxnSpPr>
            <a:endCxn id="147" idx="0"/>
          </p:cNvCxnSpPr>
          <p:nvPr/>
        </p:nvCxnSpPr>
        <p:spPr bwMode="auto">
          <a:xfrm flipH="1">
            <a:off x="3059832" y="5171139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9" name="矩形 148"/>
          <p:cNvSpPr/>
          <p:nvPr/>
        </p:nvSpPr>
        <p:spPr bwMode="auto">
          <a:xfrm>
            <a:off x="2557793" y="440462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0" name="直接箭头连接符 149"/>
          <p:cNvCxnSpPr/>
          <p:nvPr/>
        </p:nvCxnSpPr>
        <p:spPr bwMode="auto">
          <a:xfrm>
            <a:off x="2693667" y="422108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3" name="直接箭头连接符 152"/>
          <p:cNvCxnSpPr>
            <a:endCxn id="108" idx="0"/>
          </p:cNvCxnSpPr>
          <p:nvPr/>
        </p:nvCxnSpPr>
        <p:spPr bwMode="auto">
          <a:xfrm flipH="1">
            <a:off x="1899086" y="466882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4" name="直接箭头连接符 153"/>
          <p:cNvCxnSpPr/>
          <p:nvPr/>
        </p:nvCxnSpPr>
        <p:spPr bwMode="auto">
          <a:xfrm>
            <a:off x="2835190" y="466882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5" name="矩形 154"/>
          <p:cNvSpPr/>
          <p:nvPr/>
        </p:nvSpPr>
        <p:spPr bwMode="auto">
          <a:xfrm>
            <a:off x="5830918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415094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7703126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8" name="直接箭头连接符 157"/>
          <p:cNvCxnSpPr/>
          <p:nvPr/>
        </p:nvCxnSpPr>
        <p:spPr bwMode="auto">
          <a:xfrm flipH="1">
            <a:off x="5452625" y="518470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9" name="直接箭头连接符 158"/>
          <p:cNvCxnSpPr/>
          <p:nvPr/>
        </p:nvCxnSpPr>
        <p:spPr bwMode="auto">
          <a:xfrm>
            <a:off x="6103746" y="51830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0" name="矩形 159"/>
          <p:cNvSpPr/>
          <p:nvPr/>
        </p:nvSpPr>
        <p:spPr bwMode="auto">
          <a:xfrm>
            <a:off x="5292080" y="54796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6143109" y="54796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2" name="直接箭头连接符 161"/>
          <p:cNvCxnSpPr/>
          <p:nvPr/>
        </p:nvCxnSpPr>
        <p:spPr bwMode="auto">
          <a:xfrm>
            <a:off x="7698817" y="5184594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3" name="直接箭头连接符 162"/>
          <p:cNvCxnSpPr/>
          <p:nvPr/>
        </p:nvCxnSpPr>
        <p:spPr bwMode="auto">
          <a:xfrm>
            <a:off x="8005517" y="518830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4" name="矩形 163"/>
          <p:cNvSpPr/>
          <p:nvPr/>
        </p:nvSpPr>
        <p:spPr bwMode="auto">
          <a:xfrm>
            <a:off x="8207182" y="548164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7668850" y="5484098"/>
            <a:ext cx="91586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6991664" y="54796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66" idx="0"/>
          </p:cNvCxnSpPr>
          <p:nvPr/>
        </p:nvCxnSpPr>
        <p:spPr bwMode="auto">
          <a:xfrm flipH="1">
            <a:off x="7135680" y="5175378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8" name="矩形 167"/>
          <p:cNvSpPr/>
          <p:nvPr/>
        </p:nvSpPr>
        <p:spPr bwMode="auto">
          <a:xfrm>
            <a:off x="6633641" y="44088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9" name="直接箭头连接符 168"/>
          <p:cNvCxnSpPr/>
          <p:nvPr/>
        </p:nvCxnSpPr>
        <p:spPr bwMode="auto">
          <a:xfrm>
            <a:off x="6769515" y="42253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55" idx="0"/>
          </p:cNvCxnSpPr>
          <p:nvPr/>
        </p:nvCxnSpPr>
        <p:spPr bwMode="auto">
          <a:xfrm flipH="1">
            <a:off x="5974934" y="467306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6" name="直接箭头连接符 175"/>
          <p:cNvCxnSpPr/>
          <p:nvPr/>
        </p:nvCxnSpPr>
        <p:spPr bwMode="auto">
          <a:xfrm>
            <a:off x="6911038" y="4673068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8" name="矩形 77"/>
          <p:cNvSpPr/>
          <p:nvPr/>
        </p:nvSpPr>
        <p:spPr>
          <a:xfrm>
            <a:off x="2555420" y="6413339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461914" y="2192492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4341837" y="416992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3264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251566" y="4740027"/>
            <a:ext cx="400272" cy="344501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3212475" y="2439296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866785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2034454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2322486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8" name="直接箭头连接符 157"/>
          <p:cNvCxnSpPr/>
          <p:nvPr/>
        </p:nvCxnSpPr>
        <p:spPr bwMode="auto">
          <a:xfrm flipH="1">
            <a:off x="488492" y="284850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9" name="直接箭头连接符 158"/>
          <p:cNvCxnSpPr/>
          <p:nvPr/>
        </p:nvCxnSpPr>
        <p:spPr bwMode="auto">
          <a:xfrm>
            <a:off x="1139613" y="28468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0" name="矩形 159"/>
          <p:cNvSpPr/>
          <p:nvPr/>
        </p:nvSpPr>
        <p:spPr bwMode="auto">
          <a:xfrm>
            <a:off x="323528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1178976" y="31434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2" name="直接箭头连接符 161"/>
          <p:cNvCxnSpPr/>
          <p:nvPr/>
        </p:nvCxnSpPr>
        <p:spPr bwMode="auto">
          <a:xfrm>
            <a:off x="2318177" y="2848394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3" name="直接箭头连接符 162"/>
          <p:cNvCxnSpPr/>
          <p:nvPr/>
        </p:nvCxnSpPr>
        <p:spPr bwMode="auto">
          <a:xfrm>
            <a:off x="2624877" y="285210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4" name="矩形 163"/>
          <p:cNvSpPr/>
          <p:nvPr/>
        </p:nvSpPr>
        <p:spPr bwMode="auto">
          <a:xfrm>
            <a:off x="2826542" y="314544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2288210" y="3147898"/>
            <a:ext cx="91586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1611024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66" idx="0"/>
          </p:cNvCxnSpPr>
          <p:nvPr/>
        </p:nvCxnSpPr>
        <p:spPr bwMode="auto">
          <a:xfrm flipH="1">
            <a:off x="1755040" y="2839178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8" name="矩形 167"/>
          <p:cNvSpPr/>
          <p:nvPr/>
        </p:nvSpPr>
        <p:spPr bwMode="auto">
          <a:xfrm>
            <a:off x="1511322" y="20726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9" name="直接箭头连接符 168"/>
          <p:cNvCxnSpPr/>
          <p:nvPr/>
        </p:nvCxnSpPr>
        <p:spPr bwMode="auto">
          <a:xfrm>
            <a:off x="1647196" y="18891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55" idx="0"/>
          </p:cNvCxnSpPr>
          <p:nvPr/>
        </p:nvCxnSpPr>
        <p:spPr bwMode="auto">
          <a:xfrm flipH="1">
            <a:off x="1010801" y="2336868"/>
            <a:ext cx="489886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6" name="直接箭头连接符 175"/>
          <p:cNvCxnSpPr/>
          <p:nvPr/>
        </p:nvCxnSpPr>
        <p:spPr bwMode="auto">
          <a:xfrm>
            <a:off x="1788719" y="2336868"/>
            <a:ext cx="557083" cy="2388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 bwMode="auto">
          <a:xfrm>
            <a:off x="4042716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5076201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5234431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/>
          <p:cNvCxnSpPr/>
          <p:nvPr/>
        </p:nvCxnSpPr>
        <p:spPr bwMode="auto">
          <a:xfrm flipH="1">
            <a:off x="3863613" y="2848502"/>
            <a:ext cx="179104" cy="299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9" name="直接箭头连接符 118"/>
          <p:cNvCxnSpPr/>
          <p:nvPr/>
        </p:nvCxnSpPr>
        <p:spPr bwMode="auto">
          <a:xfrm>
            <a:off x="4315544" y="28468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0" name="矩形 119"/>
          <p:cNvSpPr/>
          <p:nvPr/>
        </p:nvSpPr>
        <p:spPr bwMode="auto">
          <a:xfrm>
            <a:off x="3707904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4354907" y="3143441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3" name="直接箭头连接符 122"/>
          <p:cNvCxnSpPr>
            <a:endCxn id="124" idx="0"/>
          </p:cNvCxnSpPr>
          <p:nvPr/>
        </p:nvCxnSpPr>
        <p:spPr bwMode="auto">
          <a:xfrm>
            <a:off x="5525129" y="2839178"/>
            <a:ext cx="343015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4" name="矩形 123"/>
          <p:cNvSpPr/>
          <p:nvPr/>
        </p:nvSpPr>
        <p:spPr bwMode="auto">
          <a:xfrm>
            <a:off x="5724128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4786955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7" name="直接箭头连接符 126"/>
          <p:cNvCxnSpPr/>
          <p:nvPr/>
        </p:nvCxnSpPr>
        <p:spPr bwMode="auto">
          <a:xfrm flipH="1">
            <a:off x="5047298" y="2839178"/>
            <a:ext cx="170673" cy="304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8" name="矩形 127"/>
          <p:cNvSpPr/>
          <p:nvPr/>
        </p:nvSpPr>
        <p:spPr bwMode="auto">
          <a:xfrm>
            <a:off x="4687253" y="20726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/>
          <p:nvPr/>
        </p:nvCxnSpPr>
        <p:spPr bwMode="auto">
          <a:xfrm>
            <a:off x="4823127" y="18891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115" idx="0"/>
          </p:cNvCxnSpPr>
          <p:nvPr/>
        </p:nvCxnSpPr>
        <p:spPr bwMode="auto">
          <a:xfrm flipH="1">
            <a:off x="4186732" y="2336868"/>
            <a:ext cx="489886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>
            <a:endCxn id="117" idx="0"/>
          </p:cNvCxnSpPr>
          <p:nvPr/>
        </p:nvCxnSpPr>
        <p:spPr bwMode="auto">
          <a:xfrm>
            <a:off x="4964650" y="2336868"/>
            <a:ext cx="413797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6051967" y="1876835"/>
            <a:ext cx="2899487" cy="1510166"/>
            <a:chOff x="6051967" y="1876835"/>
            <a:chExt cx="2899487" cy="1510166"/>
          </a:xfrm>
        </p:grpSpPr>
        <p:sp>
          <p:nvSpPr>
            <p:cNvPr id="133" name="下箭头 132"/>
            <p:cNvSpPr/>
            <p:nvPr/>
          </p:nvSpPr>
          <p:spPr bwMode="auto">
            <a:xfrm rot="16200000">
              <a:off x="6075116" y="2433151"/>
              <a:ext cx="400272" cy="446569"/>
            </a:xfrm>
            <a:prstGeom prst="downArrow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6982010" y="2575731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36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8015495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79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/>
            <p:cNvSpPr/>
            <p:nvPr/>
          </p:nvSpPr>
          <p:spPr bwMode="auto">
            <a:xfrm>
              <a:off x="8173725" y="2575731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89</a:t>
              </a:r>
              <a:endParaRPr lang="zh-CN" altLang="en-US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9" name="直接箭头连接符 138"/>
            <p:cNvCxnSpPr/>
            <p:nvPr/>
          </p:nvCxnSpPr>
          <p:spPr bwMode="auto">
            <a:xfrm flipH="1">
              <a:off x="6802907" y="2836210"/>
              <a:ext cx="179104" cy="2993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40" name="直接箭头连接符 139"/>
            <p:cNvCxnSpPr/>
            <p:nvPr/>
          </p:nvCxnSpPr>
          <p:spPr bwMode="auto">
            <a:xfrm>
              <a:off x="7254838" y="2834516"/>
              <a:ext cx="159220" cy="2966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41" name="矩形 140"/>
            <p:cNvSpPr/>
            <p:nvPr/>
          </p:nvSpPr>
          <p:spPr bwMode="auto">
            <a:xfrm>
              <a:off x="6660232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19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7332463" y="3131149"/>
              <a:ext cx="119857" cy="255852"/>
            </a:xfrm>
            <a:prstGeom prst="rect">
              <a:avLst/>
            </a:prstGeom>
            <a:solidFill>
              <a:srgbClr val="CCFF99"/>
            </a:solidFill>
            <a:ln w="3175" algn="ctr">
              <a:solidFill>
                <a:srgbClr val="FF99FF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接箭头连接符 142"/>
            <p:cNvCxnSpPr>
              <a:endCxn id="145" idx="0"/>
            </p:cNvCxnSpPr>
            <p:nvPr/>
          </p:nvCxnSpPr>
          <p:spPr bwMode="auto">
            <a:xfrm>
              <a:off x="8464423" y="2826886"/>
              <a:ext cx="343015" cy="3042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45" name="矩形 144"/>
            <p:cNvSpPr/>
            <p:nvPr/>
          </p:nvSpPr>
          <p:spPr bwMode="auto">
            <a:xfrm>
              <a:off x="8663422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97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/>
            <p:cNvSpPr/>
            <p:nvPr/>
          </p:nvSpPr>
          <p:spPr bwMode="auto">
            <a:xfrm>
              <a:off x="7726249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77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2" name="直接箭头连接符 171"/>
            <p:cNvCxnSpPr/>
            <p:nvPr/>
          </p:nvCxnSpPr>
          <p:spPr bwMode="auto">
            <a:xfrm flipH="1">
              <a:off x="8014281" y="2826886"/>
              <a:ext cx="142984" cy="3042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73" name="矩形 172"/>
            <p:cNvSpPr/>
            <p:nvPr/>
          </p:nvSpPr>
          <p:spPr bwMode="auto">
            <a:xfrm>
              <a:off x="7626547" y="2060369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64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4" name="直接箭头连接符 173"/>
            <p:cNvCxnSpPr/>
            <p:nvPr/>
          </p:nvCxnSpPr>
          <p:spPr bwMode="auto">
            <a:xfrm>
              <a:off x="7762421" y="1876835"/>
              <a:ext cx="0" cy="19188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78" name="直接箭头连接符 177"/>
            <p:cNvCxnSpPr>
              <a:endCxn id="134" idx="0"/>
            </p:cNvCxnSpPr>
            <p:nvPr/>
          </p:nvCxnSpPr>
          <p:spPr bwMode="auto">
            <a:xfrm flipH="1">
              <a:off x="7126026" y="2324576"/>
              <a:ext cx="489886" cy="2511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79" name="直接箭头连接符 178"/>
            <p:cNvCxnSpPr>
              <a:endCxn id="138" idx="0"/>
            </p:cNvCxnSpPr>
            <p:nvPr/>
          </p:nvCxnSpPr>
          <p:spPr bwMode="auto">
            <a:xfrm>
              <a:off x="7903944" y="2324576"/>
              <a:ext cx="413797" cy="2511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181" name="矩形 180"/>
          <p:cNvSpPr/>
          <p:nvPr/>
        </p:nvSpPr>
        <p:spPr bwMode="auto">
          <a:xfrm>
            <a:off x="1043608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2" name="矩形 181"/>
          <p:cNvSpPr/>
          <p:nvPr/>
        </p:nvSpPr>
        <p:spPr bwMode="auto">
          <a:xfrm>
            <a:off x="1910905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3" name="矩形 182"/>
          <p:cNvSpPr/>
          <p:nvPr/>
        </p:nvSpPr>
        <p:spPr bwMode="auto">
          <a:xfrm>
            <a:off x="2069135" y="4741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矩形 185"/>
          <p:cNvSpPr/>
          <p:nvPr/>
        </p:nvSpPr>
        <p:spPr bwMode="auto">
          <a:xfrm>
            <a:off x="755576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矩形 186"/>
          <p:cNvSpPr/>
          <p:nvPr/>
        </p:nvSpPr>
        <p:spPr bwMode="auto">
          <a:xfrm>
            <a:off x="995759" y="4736309"/>
            <a:ext cx="11985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8" name="直接箭头连接符 187"/>
          <p:cNvCxnSpPr>
            <a:endCxn id="189" idx="0"/>
          </p:cNvCxnSpPr>
          <p:nvPr/>
        </p:nvCxnSpPr>
        <p:spPr bwMode="auto">
          <a:xfrm>
            <a:off x="2359833" y="4992161"/>
            <a:ext cx="343015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9" name="矩形 188"/>
          <p:cNvSpPr/>
          <p:nvPr/>
        </p:nvSpPr>
        <p:spPr bwMode="auto">
          <a:xfrm>
            <a:off x="2558832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1621659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/>
          <p:cNvCxnSpPr/>
          <p:nvPr/>
        </p:nvCxnSpPr>
        <p:spPr bwMode="auto">
          <a:xfrm flipH="1">
            <a:off x="1909691" y="4992161"/>
            <a:ext cx="142984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2" name="矩形 191"/>
          <p:cNvSpPr/>
          <p:nvPr/>
        </p:nvSpPr>
        <p:spPr bwMode="auto">
          <a:xfrm>
            <a:off x="1521957" y="42256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3" name="直接箭头连接符 192"/>
          <p:cNvCxnSpPr/>
          <p:nvPr/>
        </p:nvCxnSpPr>
        <p:spPr bwMode="auto">
          <a:xfrm>
            <a:off x="1657831" y="4042110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4" name="直接箭头连接符 193"/>
          <p:cNvCxnSpPr>
            <a:endCxn id="187" idx="0"/>
          </p:cNvCxnSpPr>
          <p:nvPr/>
        </p:nvCxnSpPr>
        <p:spPr bwMode="auto">
          <a:xfrm flipH="1">
            <a:off x="1055688" y="4480457"/>
            <a:ext cx="466270" cy="25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5" name="直接箭头连接符 194"/>
          <p:cNvCxnSpPr>
            <a:endCxn id="183" idx="0"/>
          </p:cNvCxnSpPr>
          <p:nvPr/>
        </p:nvCxnSpPr>
        <p:spPr bwMode="auto">
          <a:xfrm>
            <a:off x="1799354" y="4489851"/>
            <a:ext cx="413797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84" name="直接箭头连接符 183"/>
          <p:cNvCxnSpPr/>
          <p:nvPr/>
        </p:nvCxnSpPr>
        <p:spPr bwMode="auto">
          <a:xfrm flipH="1">
            <a:off x="1042394" y="5006329"/>
            <a:ext cx="18758" cy="290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6" name="下箭头 195"/>
          <p:cNvSpPr/>
          <p:nvPr/>
        </p:nvSpPr>
        <p:spPr bwMode="auto">
          <a:xfrm rot="16200000">
            <a:off x="3230275" y="468899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7" name="矩形 196"/>
          <p:cNvSpPr/>
          <p:nvPr/>
        </p:nvSpPr>
        <p:spPr bwMode="auto">
          <a:xfrm>
            <a:off x="4139952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矩形 197"/>
          <p:cNvSpPr/>
          <p:nvPr/>
        </p:nvSpPr>
        <p:spPr bwMode="auto">
          <a:xfrm>
            <a:off x="5007249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矩形 198"/>
          <p:cNvSpPr/>
          <p:nvPr/>
        </p:nvSpPr>
        <p:spPr bwMode="auto">
          <a:xfrm>
            <a:off x="4759267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0" name="矩形 199"/>
          <p:cNvSpPr/>
          <p:nvPr/>
        </p:nvSpPr>
        <p:spPr bwMode="auto">
          <a:xfrm>
            <a:off x="3851920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矩形 200"/>
          <p:cNvSpPr/>
          <p:nvPr/>
        </p:nvSpPr>
        <p:spPr bwMode="auto">
          <a:xfrm>
            <a:off x="4699338" y="4118141"/>
            <a:ext cx="11985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2" name="直接箭头连接符 201"/>
          <p:cNvCxnSpPr>
            <a:endCxn id="203" idx="0"/>
          </p:cNvCxnSpPr>
          <p:nvPr/>
        </p:nvCxnSpPr>
        <p:spPr bwMode="auto">
          <a:xfrm>
            <a:off x="5047298" y="4961728"/>
            <a:ext cx="751894" cy="410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3" name="矩形 202"/>
          <p:cNvSpPr/>
          <p:nvPr/>
        </p:nvSpPr>
        <p:spPr bwMode="auto">
          <a:xfrm>
            <a:off x="5655176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矩形 203"/>
          <p:cNvSpPr/>
          <p:nvPr/>
        </p:nvSpPr>
        <p:spPr bwMode="auto">
          <a:xfrm>
            <a:off x="4718003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" name="矩形 205"/>
          <p:cNvSpPr/>
          <p:nvPr/>
        </p:nvSpPr>
        <p:spPr bwMode="auto">
          <a:xfrm>
            <a:off x="4471235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7" name="直接箭头连接符 206"/>
          <p:cNvCxnSpPr/>
          <p:nvPr/>
        </p:nvCxnSpPr>
        <p:spPr bwMode="auto">
          <a:xfrm>
            <a:off x="4759266" y="4384512"/>
            <a:ext cx="0" cy="321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8" name="直接箭头连接符 207"/>
          <p:cNvCxnSpPr/>
          <p:nvPr/>
        </p:nvCxnSpPr>
        <p:spPr bwMode="auto">
          <a:xfrm flipH="1">
            <a:off x="4139952" y="4961728"/>
            <a:ext cx="331283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5" name="直接箭头连接符 204"/>
          <p:cNvCxnSpPr/>
          <p:nvPr/>
        </p:nvCxnSpPr>
        <p:spPr bwMode="auto">
          <a:xfrm>
            <a:off x="4759266" y="4961728"/>
            <a:ext cx="237264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1" name="下箭头 210"/>
          <p:cNvSpPr/>
          <p:nvPr/>
        </p:nvSpPr>
        <p:spPr bwMode="auto">
          <a:xfrm rot="16200000">
            <a:off x="6075116" y="446660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2" name="矩形 211"/>
          <p:cNvSpPr/>
          <p:nvPr/>
        </p:nvSpPr>
        <p:spPr bwMode="auto">
          <a:xfrm>
            <a:off x="7031322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7898619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7650637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 smtClean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6743290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7" name="直接箭头连接符 216"/>
          <p:cNvCxnSpPr>
            <a:endCxn id="218" idx="0"/>
          </p:cNvCxnSpPr>
          <p:nvPr/>
        </p:nvCxnSpPr>
        <p:spPr bwMode="auto">
          <a:xfrm>
            <a:off x="7938668" y="4961728"/>
            <a:ext cx="751894" cy="410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8" name="矩形 217"/>
          <p:cNvSpPr/>
          <p:nvPr/>
        </p:nvSpPr>
        <p:spPr bwMode="auto">
          <a:xfrm>
            <a:off x="8546546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9" name="矩形 218"/>
          <p:cNvSpPr/>
          <p:nvPr/>
        </p:nvSpPr>
        <p:spPr bwMode="auto">
          <a:xfrm>
            <a:off x="7609373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0" name="矩形 219"/>
          <p:cNvSpPr/>
          <p:nvPr/>
        </p:nvSpPr>
        <p:spPr bwMode="auto">
          <a:xfrm>
            <a:off x="7362605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1" name="直接箭头连接符 220"/>
          <p:cNvCxnSpPr/>
          <p:nvPr/>
        </p:nvCxnSpPr>
        <p:spPr bwMode="auto">
          <a:xfrm>
            <a:off x="7650636" y="4384512"/>
            <a:ext cx="0" cy="321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2" name="直接箭头连接符 221"/>
          <p:cNvCxnSpPr/>
          <p:nvPr/>
        </p:nvCxnSpPr>
        <p:spPr bwMode="auto">
          <a:xfrm flipH="1">
            <a:off x="7031322" y="4961728"/>
            <a:ext cx="331283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3" name="直接箭头连接符 222"/>
          <p:cNvCxnSpPr/>
          <p:nvPr/>
        </p:nvCxnSpPr>
        <p:spPr bwMode="auto">
          <a:xfrm>
            <a:off x="7650636" y="4961728"/>
            <a:ext cx="237264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4" name="直接箭头连接符 223"/>
          <p:cNvCxnSpPr/>
          <p:nvPr/>
        </p:nvCxnSpPr>
        <p:spPr bwMode="auto">
          <a:xfrm>
            <a:off x="4759266" y="3933056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5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下溢与“旋转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合并” （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6156176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555420" y="6413339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2996216" y="203989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5868144" y="2071598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107504" y="42390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3013511" y="426562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20286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animBg="1"/>
      <p:bldP spid="245" grpId="0" animBg="1"/>
      <p:bldP spid="115" grpId="0" animBg="1"/>
      <p:bldP spid="116" grpId="0" animBg="1"/>
      <p:bldP spid="117" grpId="0" animBg="1"/>
      <p:bldP spid="120" grpId="0" animBg="1"/>
      <p:bldP spid="121" grpId="0" animBg="1"/>
      <p:bldP spid="124" grpId="0" animBg="1"/>
      <p:bldP spid="126" grpId="0" animBg="1"/>
      <p:bldP spid="128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9" grpId="0" animBg="1"/>
      <p:bldP spid="190" grpId="0" animBg="1"/>
      <p:bldP spid="192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3" grpId="0" animBg="1"/>
      <p:bldP spid="204" grpId="0" animBg="1"/>
      <p:bldP spid="206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8" grpId="0" animBg="1"/>
      <p:bldP spid="219" grpId="0" animBg="1"/>
      <p:bldP spid="220" grpId="0" animBg="1"/>
      <p:bldP spid="97" grpId="0"/>
      <p:bldP spid="98" grpId="0"/>
      <p:bldP spid="99" grpId="0"/>
      <p:bldP spid="10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树：插入删除验证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9036496" cy="5570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插入删除验证</a:t>
                </a:r>
                <a:endParaRPr lang="en-US" altLang="zh-CN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按顺序插入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90,100,20,30,40,50,120,130,150,110,80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80,50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此处规则：上溢节点为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删除用直接前驱代替，合并取左边节点合并</a:t>
                </a:r>
                <a:endPara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5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9036496" cy="5570756"/>
              </a:xfrm>
              <a:prstGeom prst="rect">
                <a:avLst/>
              </a:prstGeom>
              <a:blipFill>
                <a:blip r:embed="rId3"/>
                <a:stretch>
                  <a:fillRect l="-1552" t="-1422" b="-4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矩形 225"/>
          <p:cNvSpPr/>
          <p:nvPr/>
        </p:nvSpPr>
        <p:spPr>
          <a:xfrm>
            <a:off x="3232027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32" y="2306866"/>
            <a:ext cx="745205" cy="397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58" y="2297372"/>
            <a:ext cx="1125967" cy="3916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47" y="2275614"/>
            <a:ext cx="1577440" cy="4351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1" y="2740941"/>
            <a:ext cx="1457773" cy="8485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32608"/>
            <a:ext cx="1936444" cy="9138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00" y="2729722"/>
            <a:ext cx="1958203" cy="902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18" y="2695612"/>
            <a:ext cx="2393358" cy="8975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7" y="3815986"/>
            <a:ext cx="2415115" cy="9029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51" y="3789459"/>
            <a:ext cx="2969940" cy="9083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69795"/>
            <a:ext cx="2915546" cy="14196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4" y="4859076"/>
            <a:ext cx="3339823" cy="14468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29" y="4798976"/>
            <a:ext cx="2833955" cy="151216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490375" y="1296409"/>
            <a:ext cx="37444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62612" y="5417520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https://www.cs.usfca.edu/~galles/visualization/BTree.html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285985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化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旋转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4621872" y="4047150"/>
            <a:ext cx="1905861" cy="2640399"/>
            <a:chOff x="188802" y="2690092"/>
            <a:chExt cx="1905861" cy="2640399"/>
          </a:xfrm>
        </p:grpSpPr>
        <p:sp>
          <p:nvSpPr>
            <p:cNvPr id="219" name="圆角矩形 218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0" name="圆角矩形 219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244" name="直接连接符 2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5" name="直接连接符 2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2" name="组合 221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242" name="直接连接符 24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3" name="直接连接符 24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3" name="组合 222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240" name="直接连接符 23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1" name="直接连接符 24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4" name="组合 223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238" name="直接连接符 23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9" name="直接连接符 23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25" name="圆角矩形 224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6" name="圆角矩形 225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圆角矩形 226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8" name="右弧形箭头 227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229" name="组合 228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236" name="直接连接符 23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7" name="直接连接符 23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30" name="组合 229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234" name="直接连接符 23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5" name="直接连接符 23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31" name="直接连接符 230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32" name="圆角矩形 231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3" name="圆角矩形 232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7020272" y="4119790"/>
            <a:ext cx="1730924" cy="2621578"/>
            <a:chOff x="2459570" y="2690091"/>
            <a:chExt cx="1730924" cy="2621578"/>
          </a:xfrm>
        </p:grpSpPr>
        <p:grpSp>
          <p:nvGrpSpPr>
            <p:cNvPr id="247" name="组合 246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272" name="直接连接符 27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3" name="直接连接符 27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48" name="组合 247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270" name="直接连接符 26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1" name="直接连接符 27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49" name="圆角矩形 248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268" name="直接连接符 26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9" name="直接连接符 26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1" name="组合 250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266" name="直接连接符 26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7" name="直接连接符 26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2" name="圆角矩形 251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圆角矩形 252"/>
            <p:cNvSpPr/>
            <p:nvPr/>
          </p:nvSpPr>
          <p:spPr bwMode="auto">
            <a:xfrm>
              <a:off x="3529190" y="378001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264" name="直接连接符 26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5" name="直接连接符 26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5" name="组合 254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262" name="直接连接符 2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3" name="直接连接符 2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6" name="圆角矩形 255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圆角矩形 256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圆角矩形 257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圆角矩形 258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右弧形箭头 259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261" name="直接连接符 260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40" name="矩形 39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4499992" y="4150821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第一步</a:t>
            </a:r>
            <a:endParaRPr kumimoji="1" lang="en-US" altLang="zh-CN" b="1" dirty="0" smtClean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8028384" y="4149080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第一步</a:t>
            </a:r>
            <a:endParaRPr kumimoji="1" lang="en-US" altLang="zh-CN" b="1" dirty="0" smtClean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60200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树平衡化旋转</a:t>
            </a:r>
            <a:endParaRPr lang="zh-CN" altLang="en-US" sz="3600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74" name="组合 273"/>
          <p:cNvGrpSpPr/>
          <p:nvPr/>
        </p:nvGrpSpPr>
        <p:grpSpPr>
          <a:xfrm>
            <a:off x="4610355" y="4365104"/>
            <a:ext cx="1905861" cy="2275074"/>
            <a:chOff x="150607" y="4541187"/>
            <a:chExt cx="1905861" cy="2275074"/>
          </a:xfrm>
        </p:grpSpPr>
        <p:sp>
          <p:nvSpPr>
            <p:cNvPr id="275" name="圆角矩形 274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" name="圆角矩形 275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7" name="组合 276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99" name="直接连接符 2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00" name="直接连接符 2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8" name="组合 277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97" name="直接连接符 2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8" name="直接连接符 2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9" name="组合 278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95" name="直接连接符 2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6" name="直接连接符 2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0" name="组合 279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293" name="直接连接符 29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4" name="直接连接符 29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81" name="圆角矩形 280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2" name="圆角矩形 281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3" name="圆角矩形 282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84" name="组合 283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291" name="直接连接符 29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2" name="直接连接符 29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5" name="组合 284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289" name="直接连接符 2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0" name="直接连接符 2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86" name="直接连接符 285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87" name="圆角矩形 286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8" name="圆角矩形 287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右箭头 300"/>
          <p:cNvSpPr/>
          <p:nvPr/>
        </p:nvSpPr>
        <p:spPr bwMode="auto">
          <a:xfrm rot="16200000" flipH="1">
            <a:off x="5017269" y="3986603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02" name="组合 301"/>
          <p:cNvGrpSpPr/>
          <p:nvPr/>
        </p:nvGrpSpPr>
        <p:grpSpPr>
          <a:xfrm>
            <a:off x="7009160" y="4365104"/>
            <a:ext cx="1905861" cy="2275074"/>
            <a:chOff x="150607" y="4541187"/>
            <a:chExt cx="1905861" cy="2275074"/>
          </a:xfrm>
        </p:grpSpPr>
        <p:sp>
          <p:nvSpPr>
            <p:cNvPr id="303" name="圆角矩形 302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4" name="圆角矩形 303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5" name="组合 304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327" name="直接连接符 32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8" name="直接连接符 32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6" name="组合 305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325" name="直接连接符 32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6" name="直接连接符 32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7" name="组合 306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323" name="直接连接符 32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4" name="直接连接符 32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8" name="组合 307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321" name="直接连接符 32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2" name="直接连接符 32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309" name="圆角矩形 308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0" name="圆角矩形 309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1" name="圆角矩形 310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12" name="组合 31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319" name="直接连接符 31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0" name="直接连接符 31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13" name="组合 31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317" name="直接连接符 31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18" name="直接连接符 31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314" name="直接连接符 31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315" name="圆角矩形 31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6" name="圆角矩形 31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9" name="右箭头 328"/>
          <p:cNvSpPr/>
          <p:nvPr/>
        </p:nvSpPr>
        <p:spPr bwMode="auto">
          <a:xfrm rot="16200000" flipH="1">
            <a:off x="7371519" y="4048041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0" name="矩形 329"/>
          <p:cNvSpPr/>
          <p:nvPr/>
        </p:nvSpPr>
        <p:spPr>
          <a:xfrm>
            <a:off x="5652120" y="4005064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第二步</a:t>
            </a:r>
            <a:endParaRPr kumimoji="1" lang="en-US" altLang="zh-CN" b="1" dirty="0" smtClean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1" name="矩形 330"/>
          <p:cNvSpPr/>
          <p:nvPr/>
        </p:nvSpPr>
        <p:spPr>
          <a:xfrm>
            <a:off x="8161518" y="3981465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第二步</a:t>
            </a:r>
            <a:endParaRPr kumimoji="1" lang="en-US" altLang="zh-CN" b="1" dirty="0" smtClean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3" name="矩形 332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</a:t>
            </a:r>
            <a:r>
              <a:rPr kumimoji="1" lang="zh-CN" altLang="en-US" b="1" dirty="0" smtClean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21477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3+4 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组装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59024" y="1124835"/>
            <a:ext cx="8245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统一重平衡算法：四类情况最后都得到如下结果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927306" y="1697488"/>
            <a:ext cx="1905861" cy="2275074"/>
            <a:chOff x="150607" y="4541187"/>
            <a:chExt cx="1905861" cy="2275074"/>
          </a:xfrm>
        </p:grpSpPr>
        <p:sp>
          <p:nvSpPr>
            <p:cNvPr id="181" name="圆角矩形 180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" name="圆角矩形 181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05" name="直接连接符 20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6" name="直接连接符 20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4" name="组合 183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03" name="直接连接符 2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4" name="直接连接符 2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5" name="组合 184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01" name="直接连接符 20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2" name="直接连接符 20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6" name="组合 185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99" name="直接连接符 1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0" name="直接连接符 1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87" name="圆角矩形 186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圆角矩形 187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9" name="圆角矩形 188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90" name="组合 189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97" name="直接连接符 1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8" name="直接连接符 1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91" name="组合 190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95" name="直接连接符 1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6" name="直接连接符 1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92" name="直接连接符 191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93" name="圆角矩形 192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圆角矩形 193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9" name="Rectangle 20"/>
          <p:cNvSpPr>
            <a:spLocks noChangeArrowheads="1"/>
          </p:cNvSpPr>
          <p:nvPr/>
        </p:nvSpPr>
        <p:spPr bwMode="auto">
          <a:xfrm>
            <a:off x="248455" y="4007552"/>
            <a:ext cx="33866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2400" b="1" dirty="0">
                <a:latin typeface="Times New Roman" pitchFamily="18" charset="0"/>
                <a:ea typeface="隶书" pitchFamily="49" charset="-122"/>
              </a:rPr>
              <a:t>中序遍历为</a:t>
            </a:r>
            <a:r>
              <a:rPr kumimoji="1" lang="zh-CN" altLang="en-US" sz="2400" b="1" dirty="0" smtClean="0">
                <a:latin typeface="Times New Roman" pitchFamily="18" charset="0"/>
                <a:ea typeface="隶书" pitchFamily="49" charset="-122"/>
              </a:rPr>
              <a:t>：</a:t>
            </a:r>
            <a:r>
              <a:rPr kumimoji="1" lang="en-US" altLang="zh-CN" sz="2400" b="1" dirty="0" smtClean="0">
                <a:latin typeface="Consolas" panose="020B0609020204030204" pitchFamily="49" charset="0"/>
                <a:ea typeface="隶书" pitchFamily="49" charset="-122"/>
              </a:rPr>
              <a:t>T</a:t>
            </a:r>
            <a:r>
              <a:rPr kumimoji="1" lang="en-US" altLang="zh-CN" sz="2400" b="1" baseline="-25000" dirty="0" smtClean="0">
                <a:latin typeface="Consolas" panose="020B0609020204030204" pitchFamily="49" charset="0"/>
                <a:ea typeface="隶书" pitchFamily="49" charset="-122"/>
              </a:rPr>
              <a:t>0</a:t>
            </a:r>
            <a:r>
              <a:rPr kumimoji="1" lang="en-US" altLang="zh-CN" sz="2400" b="1" dirty="0" smtClean="0">
                <a:latin typeface="Consolas" panose="020B0609020204030204" pitchFamily="49" charset="0"/>
                <a:ea typeface="隶书" pitchFamily="49" charset="-122"/>
              </a:rPr>
              <a:t>,a,T</a:t>
            </a:r>
            <a:r>
              <a:rPr kumimoji="1" lang="en-US" altLang="zh-CN" sz="2400" b="1" baseline="-25000" dirty="0" smtClean="0">
                <a:latin typeface="Consolas" panose="020B0609020204030204" pitchFamily="49" charset="0"/>
                <a:ea typeface="隶书" pitchFamily="49" charset="-122"/>
              </a:rPr>
              <a:t>1</a:t>
            </a:r>
            <a:r>
              <a:rPr kumimoji="1" lang="en-US" altLang="zh-CN" sz="2400" b="1" dirty="0" smtClean="0">
                <a:latin typeface="Consolas" panose="020B0609020204030204" pitchFamily="49" charset="0"/>
                <a:ea typeface="隶书" pitchFamily="49" charset="-122"/>
              </a:rPr>
              <a:t>,b,T</a:t>
            </a:r>
            <a:r>
              <a:rPr kumimoji="1" lang="en-US" altLang="zh-CN" sz="2000" b="1" baseline="-25000" dirty="0" smtClean="0">
                <a:latin typeface="Consolas" panose="020B0609020204030204" pitchFamily="49" charset="0"/>
                <a:ea typeface="隶书" pitchFamily="49" charset="-122"/>
              </a:rPr>
              <a:t>2</a:t>
            </a:r>
            <a:r>
              <a:rPr kumimoji="1" lang="en-US" altLang="zh-CN" sz="2000" b="1" dirty="0" smtClean="0"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c</a:t>
            </a:r>
            <a:r>
              <a:rPr kumimoji="1" lang="en-US" altLang="zh-CN" sz="2000" b="1" dirty="0" smtClean="0"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kumimoji="1" lang="en-US" altLang="zh-CN" sz="2400" b="1" dirty="0" smtClean="0">
                <a:latin typeface="Consolas" panose="020B0609020204030204" pitchFamily="49" charset="0"/>
                <a:ea typeface="隶书" pitchFamily="49" charset="-122"/>
              </a:rPr>
              <a:t>T</a:t>
            </a:r>
            <a:r>
              <a:rPr kumimoji="1" lang="en-US" altLang="zh-CN" sz="2400" b="1" baseline="-25000" dirty="0" smtClean="0">
                <a:latin typeface="Consolas" panose="020B0609020204030204" pitchFamily="49" charset="0"/>
                <a:ea typeface="隶书" pitchFamily="49" charset="-122"/>
              </a:rPr>
              <a:t>3</a:t>
            </a:r>
            <a:r>
              <a:rPr kumimoji="1" lang="en-US" altLang="zh-CN" sz="2000" b="1" dirty="0" smtClean="0">
                <a:latin typeface="Consolas" panose="020B0609020204030204" pitchFamily="49" charset="0"/>
                <a:ea typeface="隶书" pitchFamily="49" charset="-122"/>
              </a:rPr>
              <a:t> </a:t>
            </a:r>
            <a:endParaRPr kumimoji="1" lang="en-US" altLang="zh-CN" sz="2000" b="1" dirty="0">
              <a:latin typeface="Consolas" panose="020B0609020204030204" pitchFamily="49" charset="0"/>
              <a:ea typeface="隶书" pitchFamily="49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0" name="Picture 8" descr="http://img01.baimao.com/M01/1E/B1/wKgAFFIDMk6AHpHCAAClBSkX9Nw4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14" y="2186655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760884" y="3883159"/>
            <a:ext cx="1980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旋转变换</a:t>
            </a:r>
            <a:endParaRPr kumimoji="1"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繁琐，需记规则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右箭头 7"/>
          <p:cNvSpPr/>
          <p:nvPr/>
        </p:nvSpPr>
        <p:spPr bwMode="auto">
          <a:xfrm>
            <a:off x="5740914" y="2732809"/>
            <a:ext cx="816779" cy="424987"/>
          </a:xfrm>
          <a:prstGeom prst="leftRightArrow">
            <a:avLst>
              <a:gd name="adj1" fmla="val 50000"/>
              <a:gd name="adj2" fmla="val 5623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082" name="Picture 10" descr="http://www.ugsnx.com/data/attachment/forum/201408/16/195245xyf9yotu9b08xupj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14846"/>
          <a:stretch/>
        </p:blipFill>
        <p:spPr bwMode="auto">
          <a:xfrm>
            <a:off x="6773717" y="2184311"/>
            <a:ext cx="1737457" cy="136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矩形 99"/>
          <p:cNvSpPr/>
          <p:nvPr/>
        </p:nvSpPr>
        <p:spPr>
          <a:xfrm>
            <a:off x="6787625" y="380749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直接拆分组装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Box 20"/>
          <p:cNvSpPr txBox="1">
            <a:spLocks noChangeArrowheads="1"/>
          </p:cNvSpPr>
          <p:nvPr/>
        </p:nvSpPr>
        <p:spPr bwMode="auto">
          <a:xfrm>
            <a:off x="667172" y="5179306"/>
            <a:ext cx="7844002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g,p,v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节点与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的对应关系；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03334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回顾：二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叉搜索树的搜索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4824536" cy="460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从根结点开始，逐层向下比较判断（递归或迭代均可）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若当前节点为空，返回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若当前节点大于目标关键码，继续搜索右子树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若当前节点小于目标关键码，继续搜索左子树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否则表示命中，返回该节点地址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Line 7"/>
          <p:cNvSpPr>
            <a:spLocks noChangeShapeType="1"/>
          </p:cNvSpPr>
          <p:nvPr/>
        </p:nvSpPr>
        <p:spPr bwMode="auto">
          <a:xfrm flipH="1">
            <a:off x="75963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Line 8"/>
          <p:cNvSpPr>
            <a:spLocks noChangeShapeType="1"/>
          </p:cNvSpPr>
          <p:nvPr/>
        </p:nvSpPr>
        <p:spPr bwMode="auto">
          <a:xfrm>
            <a:off x="6834336" y="3911352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9"/>
          <p:cNvSpPr>
            <a:spLocks noChangeShapeType="1"/>
          </p:cNvSpPr>
          <p:nvPr/>
        </p:nvSpPr>
        <p:spPr bwMode="auto">
          <a:xfrm flipH="1">
            <a:off x="6300936" y="3911352"/>
            <a:ext cx="3048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10"/>
          <p:cNvSpPr>
            <a:spLocks noChangeShapeType="1"/>
          </p:cNvSpPr>
          <p:nvPr/>
        </p:nvSpPr>
        <p:spPr bwMode="auto">
          <a:xfrm flipH="1">
            <a:off x="57675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Line 11"/>
          <p:cNvSpPr>
            <a:spLocks noChangeShapeType="1"/>
          </p:cNvSpPr>
          <p:nvPr/>
        </p:nvSpPr>
        <p:spPr bwMode="auto">
          <a:xfrm>
            <a:off x="63009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Oval 12"/>
          <p:cNvSpPr>
            <a:spLocks noChangeArrowheads="1"/>
          </p:cNvSpPr>
          <p:nvPr/>
        </p:nvSpPr>
        <p:spPr bwMode="auto">
          <a:xfrm>
            <a:off x="6819611" y="1777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35</a:t>
            </a:r>
          </a:p>
        </p:txBody>
      </p:sp>
      <p:sp>
        <p:nvSpPr>
          <p:cNvPr id="131" name="Oval 15"/>
          <p:cNvSpPr>
            <a:spLocks noChangeArrowheads="1"/>
          </p:cNvSpPr>
          <p:nvPr/>
        </p:nvSpPr>
        <p:spPr bwMode="auto">
          <a:xfrm>
            <a:off x="82821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50</a:t>
            </a:r>
          </a:p>
        </p:txBody>
      </p:sp>
      <p:sp>
        <p:nvSpPr>
          <p:cNvPr id="132" name="Oval 16"/>
          <p:cNvSpPr>
            <a:spLocks noChangeArrowheads="1"/>
          </p:cNvSpPr>
          <p:nvPr/>
        </p:nvSpPr>
        <p:spPr bwMode="auto">
          <a:xfrm>
            <a:off x="7215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40</a:t>
            </a:r>
          </a:p>
        </p:txBody>
      </p:sp>
      <p:sp>
        <p:nvSpPr>
          <p:cNvPr id="134" name="Oval 18"/>
          <p:cNvSpPr>
            <a:spLocks noChangeArrowheads="1"/>
          </p:cNvSpPr>
          <p:nvPr/>
        </p:nvSpPr>
        <p:spPr bwMode="auto">
          <a:xfrm>
            <a:off x="53865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10</a:t>
            </a:r>
          </a:p>
        </p:txBody>
      </p:sp>
      <p:sp>
        <p:nvSpPr>
          <p:cNvPr id="135" name="Oval 19"/>
          <p:cNvSpPr>
            <a:spLocks noChangeArrowheads="1"/>
          </p:cNvSpPr>
          <p:nvPr/>
        </p:nvSpPr>
        <p:spPr bwMode="auto">
          <a:xfrm>
            <a:off x="59199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20</a:t>
            </a:r>
          </a:p>
        </p:txBody>
      </p:sp>
      <p:sp>
        <p:nvSpPr>
          <p:cNvPr id="136" name="Oval 20"/>
          <p:cNvSpPr>
            <a:spLocks noChangeArrowheads="1"/>
          </p:cNvSpPr>
          <p:nvPr/>
        </p:nvSpPr>
        <p:spPr bwMode="auto">
          <a:xfrm>
            <a:off x="69105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30</a:t>
            </a:r>
          </a:p>
        </p:txBody>
      </p:sp>
      <p:sp>
        <p:nvSpPr>
          <p:cNvPr id="137" name="Line 21"/>
          <p:cNvSpPr>
            <a:spLocks noChangeShapeType="1"/>
          </p:cNvSpPr>
          <p:nvPr/>
        </p:nvSpPr>
        <p:spPr bwMode="auto">
          <a:xfrm flipH="1">
            <a:off x="6377136" y="2234952"/>
            <a:ext cx="5334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" name="Line 23"/>
          <p:cNvSpPr>
            <a:spLocks noChangeShapeType="1"/>
          </p:cNvSpPr>
          <p:nvPr/>
        </p:nvSpPr>
        <p:spPr bwMode="auto">
          <a:xfrm>
            <a:off x="8129736" y="2996952"/>
            <a:ext cx="304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Line 28"/>
          <p:cNvSpPr>
            <a:spLocks noChangeShapeType="1"/>
          </p:cNvSpPr>
          <p:nvPr/>
        </p:nvSpPr>
        <p:spPr bwMode="auto">
          <a:xfrm flipH="1">
            <a:off x="6826399" y="5017839"/>
            <a:ext cx="192088" cy="431800"/>
          </a:xfrm>
          <a:prstGeom prst="line">
            <a:avLst/>
          </a:prstGeom>
          <a:noFill/>
          <a:ln w="38100">
            <a:solidFill>
              <a:srgbClr val="00823B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Oval 14"/>
          <p:cNvSpPr>
            <a:spLocks noChangeArrowheads="1"/>
          </p:cNvSpPr>
          <p:nvPr/>
        </p:nvSpPr>
        <p:spPr bwMode="auto">
          <a:xfrm>
            <a:off x="77487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45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7090706" y="1254378"/>
            <a:ext cx="441147" cy="513348"/>
            <a:chOff x="8028383" y="5651956"/>
            <a:chExt cx="441147" cy="513348"/>
          </a:xfrm>
        </p:grpSpPr>
        <p:sp>
          <p:nvSpPr>
            <p:cNvPr id="145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8028384" y="565195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45</a:t>
              </a: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8053536" y="2036430"/>
            <a:ext cx="441147" cy="513348"/>
            <a:chOff x="8028383" y="5651956"/>
            <a:chExt cx="441147" cy="513348"/>
          </a:xfrm>
        </p:grpSpPr>
        <p:sp>
          <p:nvSpPr>
            <p:cNvPr id="147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8028384" y="565195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45</a:t>
              </a:r>
            </a:p>
          </p:txBody>
        </p:sp>
      </p:grpSp>
      <p:sp>
        <p:nvSpPr>
          <p:cNvPr id="149" name="Line 23"/>
          <p:cNvSpPr>
            <a:spLocks noChangeShapeType="1"/>
          </p:cNvSpPr>
          <p:nvPr/>
        </p:nvSpPr>
        <p:spPr bwMode="auto">
          <a:xfrm>
            <a:off x="7293277" y="2216289"/>
            <a:ext cx="531659" cy="399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7275070" y="2129649"/>
            <a:ext cx="626066" cy="486302"/>
            <a:chOff x="7296030" y="1960481"/>
            <a:chExt cx="626066" cy="486302"/>
          </a:xfrm>
        </p:grpSpPr>
        <p:sp>
          <p:nvSpPr>
            <p:cNvPr id="140" name="Line 24"/>
            <p:cNvSpPr>
              <a:spLocks noChangeShapeType="1"/>
            </p:cNvSpPr>
            <p:nvPr/>
          </p:nvSpPr>
          <p:spPr bwMode="auto">
            <a:xfrm>
              <a:off x="7464896" y="1960481"/>
              <a:ext cx="457200" cy="332261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Line 22"/>
            <p:cNvSpPr>
              <a:spLocks noChangeShapeType="1"/>
            </p:cNvSpPr>
            <p:nvPr/>
          </p:nvSpPr>
          <p:spPr bwMode="auto">
            <a:xfrm>
              <a:off x="7296030" y="2041646"/>
              <a:ext cx="533400" cy="405137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7104577" y="1254378"/>
            <a:ext cx="441147" cy="513348"/>
            <a:chOff x="8028383" y="5651956"/>
            <a:chExt cx="441147" cy="513348"/>
          </a:xfrm>
        </p:grpSpPr>
        <p:sp>
          <p:nvSpPr>
            <p:cNvPr id="151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8028384" y="565195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5671748" y="2052693"/>
            <a:ext cx="495675" cy="467007"/>
            <a:chOff x="7532709" y="5698297"/>
            <a:chExt cx="495675" cy="467007"/>
          </a:xfrm>
        </p:grpSpPr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7532709" y="5698297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259008" y="2141937"/>
            <a:ext cx="626066" cy="490830"/>
            <a:chOff x="6302720" y="1974211"/>
            <a:chExt cx="626066" cy="490830"/>
          </a:xfrm>
        </p:grpSpPr>
        <p:sp>
          <p:nvSpPr>
            <p:cNvPr id="141" name="Line 25"/>
            <p:cNvSpPr>
              <a:spLocks noChangeShapeType="1"/>
            </p:cNvSpPr>
            <p:nvPr/>
          </p:nvSpPr>
          <p:spPr bwMode="auto">
            <a:xfrm flipH="1">
              <a:off x="6302720" y="1974211"/>
              <a:ext cx="457200" cy="3048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Line 21"/>
            <p:cNvSpPr>
              <a:spLocks noChangeShapeType="1"/>
            </p:cNvSpPr>
            <p:nvPr/>
          </p:nvSpPr>
          <p:spPr bwMode="auto">
            <a:xfrm flipH="1">
              <a:off x="6395386" y="2084041"/>
              <a:ext cx="533400" cy="3810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9" name="Oval 13"/>
          <p:cNvSpPr>
            <a:spLocks noChangeArrowheads="1"/>
          </p:cNvSpPr>
          <p:nvPr/>
        </p:nvSpPr>
        <p:spPr bwMode="auto">
          <a:xfrm>
            <a:off x="59199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15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6185825" y="3021908"/>
            <a:ext cx="445280" cy="533400"/>
            <a:chOff x="6206785" y="2852740"/>
            <a:chExt cx="445280" cy="533400"/>
          </a:xfrm>
        </p:grpSpPr>
        <p:sp>
          <p:nvSpPr>
            <p:cNvPr id="142" name="Line 26"/>
            <p:cNvSpPr>
              <a:spLocks noChangeShapeType="1"/>
            </p:cNvSpPr>
            <p:nvPr/>
          </p:nvSpPr>
          <p:spPr bwMode="auto">
            <a:xfrm>
              <a:off x="6206785" y="2963369"/>
              <a:ext cx="242141" cy="41463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Line 11"/>
            <p:cNvSpPr>
              <a:spLocks noChangeShapeType="1"/>
            </p:cNvSpPr>
            <p:nvPr/>
          </p:nvSpPr>
          <p:spPr bwMode="auto">
            <a:xfrm>
              <a:off x="6347265" y="2852740"/>
              <a:ext cx="3048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3" name="Oval 17"/>
          <p:cNvSpPr>
            <a:spLocks noChangeArrowheads="1"/>
          </p:cNvSpPr>
          <p:nvPr/>
        </p:nvSpPr>
        <p:spPr bwMode="auto">
          <a:xfrm>
            <a:off x="6453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25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6747978" y="3945161"/>
            <a:ext cx="337406" cy="546134"/>
            <a:chOff x="6768938" y="3775993"/>
            <a:chExt cx="337406" cy="546134"/>
          </a:xfrm>
        </p:grpSpPr>
        <p:sp>
          <p:nvSpPr>
            <p:cNvPr id="143" name="Line 27"/>
            <p:cNvSpPr>
              <a:spLocks noChangeShapeType="1"/>
            </p:cNvSpPr>
            <p:nvPr/>
          </p:nvSpPr>
          <p:spPr bwMode="auto">
            <a:xfrm>
              <a:off x="6768938" y="3915825"/>
              <a:ext cx="172716" cy="406302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Line 8"/>
            <p:cNvSpPr>
              <a:spLocks noChangeShapeType="1"/>
            </p:cNvSpPr>
            <p:nvPr/>
          </p:nvSpPr>
          <p:spPr bwMode="auto">
            <a:xfrm>
              <a:off x="6877744" y="3775993"/>
              <a:ext cx="2286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6720410" y="2987379"/>
            <a:ext cx="444095" cy="454295"/>
            <a:chOff x="8028383" y="5711009"/>
            <a:chExt cx="444095" cy="454295"/>
          </a:xfrm>
        </p:grpSpPr>
        <p:sp>
          <p:nvSpPr>
            <p:cNvPr id="160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8031332" y="571100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7185461" y="3990457"/>
            <a:ext cx="444095" cy="454295"/>
            <a:chOff x="8028383" y="5711009"/>
            <a:chExt cx="444095" cy="454295"/>
          </a:xfrm>
        </p:grpSpPr>
        <p:sp>
          <p:nvSpPr>
            <p:cNvPr id="163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8031332" y="571100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6300936" y="5010339"/>
            <a:ext cx="441146" cy="439300"/>
            <a:chOff x="7587383" y="5726004"/>
            <a:chExt cx="441146" cy="439300"/>
          </a:xfrm>
        </p:grpSpPr>
        <p:sp>
          <p:nvSpPr>
            <p:cNvPr id="166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7587383" y="5759190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sp>
        <p:nvSpPr>
          <p:cNvPr id="46" name="矩形 45"/>
          <p:cNvSpPr/>
          <p:nvPr/>
        </p:nvSpPr>
        <p:spPr>
          <a:xfrm>
            <a:off x="6361095" y="547774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87046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K</a:t>
            </a:r>
            <a:endParaRPr kumimoji="1" lang="zh-CN" altLang="en-US" sz="2400" b="1" dirty="0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736975" y="611971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树的初始状态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41001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K</a:t>
            </a:r>
            <a:endParaRPr kumimoji="1" lang="zh-CN" altLang="en-US" sz="2400" b="1" dirty="0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1399708" y="6367212"/>
            <a:ext cx="7247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的中序直接前驱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替代，进而删除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3" name="乘号 2"/>
          <p:cNvSpPr/>
          <p:nvPr/>
        </p:nvSpPr>
        <p:spPr bwMode="auto">
          <a:xfrm>
            <a:off x="6649734" y="2409458"/>
            <a:ext cx="669925" cy="642528"/>
          </a:xfrm>
          <a:prstGeom prst="mathMultiply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50005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 animBg="1"/>
      <p:bldP spid="71" grpId="0"/>
      <p:bldP spid="66" grpId="0" animBg="1"/>
      <p:bldP spid="3" grpId="0" animBg="1"/>
      <p:bldP spid="3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K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708775" y="2428603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39642" y="5810571"/>
            <a:ext cx="6498895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节点最小失衡子树根，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为其最大高度孩子，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的最大高度孩子，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QRT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构成做单旋转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87" name="右弧形箭头 86"/>
          <p:cNvSpPr/>
          <p:nvPr/>
        </p:nvSpPr>
        <p:spPr bwMode="auto">
          <a:xfrm rot="16200000" flipV="1">
            <a:off x="6221328" y="2856214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95797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椭圆 106"/>
          <p:cNvSpPr/>
          <p:nvPr/>
        </p:nvSpPr>
        <p:spPr bwMode="auto">
          <a:xfrm>
            <a:off x="4697861" y="2106319"/>
            <a:ext cx="3422754" cy="3230543"/>
          </a:xfrm>
          <a:prstGeom prst="ellipse">
            <a:avLst/>
          </a:prstGeom>
          <a:solidFill>
            <a:schemeClr val="accent1">
              <a:lumMod val="90000"/>
              <a:alpha val="35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5" name="椭圆 104"/>
          <p:cNvSpPr/>
          <p:nvPr/>
        </p:nvSpPr>
        <p:spPr bwMode="auto">
          <a:xfrm rot="20674970">
            <a:off x="3685720" y="3754706"/>
            <a:ext cx="1255396" cy="1933824"/>
          </a:xfrm>
          <a:prstGeom prst="ellipse">
            <a:avLst/>
          </a:prstGeom>
          <a:solidFill>
            <a:srgbClr val="FFFF00">
              <a:alpha val="35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3" name="椭圆 102"/>
          <p:cNvSpPr/>
          <p:nvPr/>
        </p:nvSpPr>
        <p:spPr bwMode="auto">
          <a:xfrm rot="1630403">
            <a:off x="2268148" y="3756148"/>
            <a:ext cx="1562610" cy="2890431"/>
          </a:xfrm>
          <a:prstGeom prst="ellipse">
            <a:avLst/>
          </a:prstGeom>
          <a:solidFill>
            <a:srgbClr val="FFCCCC">
              <a:alpha val="62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 rot="1512624">
            <a:off x="612227" y="2760123"/>
            <a:ext cx="1962128" cy="3260608"/>
          </a:xfrm>
          <a:prstGeom prst="ellipse">
            <a:avLst/>
          </a:prstGeom>
          <a:solidFill>
            <a:schemeClr val="bg2">
              <a:lumMod val="40000"/>
              <a:lumOff val="60000"/>
              <a:alpha val="62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K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S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A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T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51621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686241" y="245918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83209" y="5743961"/>
            <a:ext cx="5780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调整后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的右子树高度减少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，与左子树高度变为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，需要继续调整节点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R</a:t>
            </a:r>
            <a:endParaRPr kumimoji="1" lang="zh-CN" altLang="en-US" sz="2400" b="1" dirty="0"/>
          </a:p>
        </p:txBody>
      </p:sp>
      <p:sp>
        <p:nvSpPr>
          <p:cNvPr id="91" name="Line 8"/>
          <p:cNvSpPr>
            <a:spLocks noChangeShapeType="1"/>
          </p:cNvSpPr>
          <p:nvPr/>
        </p:nvSpPr>
        <p:spPr bwMode="auto">
          <a:xfrm>
            <a:off x="5585632" y="3645024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9"/>
          <p:cNvSpPr>
            <a:spLocks noChangeShapeType="1"/>
          </p:cNvSpPr>
          <p:nvPr/>
        </p:nvSpPr>
        <p:spPr bwMode="auto">
          <a:xfrm flipV="1">
            <a:off x="5128432" y="3721224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Oval 27"/>
          <p:cNvSpPr>
            <a:spLocks noChangeArrowheads="1"/>
          </p:cNvSpPr>
          <p:nvPr/>
        </p:nvSpPr>
        <p:spPr bwMode="auto">
          <a:xfrm>
            <a:off x="4899832" y="4178424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N</a:t>
            </a:r>
            <a:endParaRPr kumimoji="1" lang="zh-CN" altLang="en-US" sz="2400" b="1" dirty="0"/>
          </a:p>
        </p:txBody>
      </p:sp>
      <p:sp>
        <p:nvSpPr>
          <p:cNvPr id="94" name="Oval 28"/>
          <p:cNvSpPr>
            <a:spLocks noChangeArrowheads="1"/>
          </p:cNvSpPr>
          <p:nvPr/>
        </p:nvSpPr>
        <p:spPr bwMode="auto">
          <a:xfrm>
            <a:off x="5814232" y="420042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Q</a:t>
            </a:r>
            <a:endParaRPr kumimoji="1" lang="zh-CN" altLang="en-US" sz="2400" b="1" dirty="0"/>
          </a:p>
        </p:txBody>
      </p:sp>
      <p:sp>
        <p:nvSpPr>
          <p:cNvPr id="95" name="Text Box 66"/>
          <p:cNvSpPr txBox="1">
            <a:spLocks noChangeArrowheads="1"/>
          </p:cNvSpPr>
          <p:nvPr/>
        </p:nvSpPr>
        <p:spPr bwMode="auto">
          <a:xfrm>
            <a:off x="4823632" y="37842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96" name="Text Box 68"/>
          <p:cNvSpPr txBox="1">
            <a:spLocks noChangeArrowheads="1"/>
          </p:cNvSpPr>
          <p:nvPr/>
        </p:nvSpPr>
        <p:spPr bwMode="auto">
          <a:xfrm>
            <a:off x="604486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O</a:t>
            </a:r>
            <a:endParaRPr kumimoji="1" lang="zh-CN" altLang="en-US" sz="2400" b="1" dirty="0"/>
          </a:p>
        </p:txBody>
      </p:sp>
      <p:sp>
        <p:nvSpPr>
          <p:cNvPr id="97" name="Text Box 64"/>
          <p:cNvSpPr txBox="1">
            <a:spLocks noChangeArrowheads="1"/>
          </p:cNvSpPr>
          <p:nvPr/>
        </p:nvSpPr>
        <p:spPr bwMode="auto">
          <a:xfrm>
            <a:off x="4031708" y="1426267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 Box 64"/>
          <p:cNvSpPr txBox="1">
            <a:spLocks noChangeArrowheads="1"/>
          </p:cNvSpPr>
          <p:nvPr/>
        </p:nvSpPr>
        <p:spPr bwMode="auto">
          <a:xfrm>
            <a:off x="3159585" y="2525995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ext Box 64"/>
          <p:cNvSpPr txBox="1">
            <a:spLocks noChangeArrowheads="1"/>
          </p:cNvSpPr>
          <p:nvPr/>
        </p:nvSpPr>
        <p:spPr bwMode="auto">
          <a:xfrm>
            <a:off x="4026366" y="3355067"/>
            <a:ext cx="36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右弧形箭头 99"/>
          <p:cNvSpPr/>
          <p:nvPr/>
        </p:nvSpPr>
        <p:spPr bwMode="auto">
          <a:xfrm rot="16200000" flipV="1">
            <a:off x="2566171" y="2841936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1" name="右弧形箭头 100"/>
          <p:cNvSpPr/>
          <p:nvPr/>
        </p:nvSpPr>
        <p:spPr bwMode="auto">
          <a:xfrm rot="16200000">
            <a:off x="4470922" y="1980426"/>
            <a:ext cx="420516" cy="939572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" name="Text Box 64"/>
          <p:cNvSpPr txBox="1">
            <a:spLocks noChangeArrowheads="1"/>
          </p:cNvSpPr>
          <p:nvPr/>
        </p:nvSpPr>
        <p:spPr bwMode="auto">
          <a:xfrm>
            <a:off x="877433" y="5581579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3200" b="1" baseline="-25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 Box 64"/>
          <p:cNvSpPr txBox="1">
            <a:spLocks noChangeArrowheads="1"/>
          </p:cNvSpPr>
          <p:nvPr/>
        </p:nvSpPr>
        <p:spPr bwMode="auto">
          <a:xfrm>
            <a:off x="2586619" y="6212845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200" b="1" baseline="-25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 Box 64"/>
          <p:cNvSpPr txBox="1">
            <a:spLocks noChangeArrowheads="1"/>
          </p:cNvSpPr>
          <p:nvPr/>
        </p:nvSpPr>
        <p:spPr bwMode="auto">
          <a:xfrm>
            <a:off x="3813175" y="527460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 baseline="-25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 Box 64"/>
          <p:cNvSpPr txBox="1">
            <a:spLocks noChangeArrowheads="1"/>
          </p:cNvSpPr>
          <p:nvPr/>
        </p:nvSpPr>
        <p:spPr bwMode="auto">
          <a:xfrm>
            <a:off x="6720042" y="485504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87" name="TextBox 20"/>
          <p:cNvSpPr txBox="1">
            <a:spLocks noChangeArrowheads="1"/>
          </p:cNvSpPr>
          <p:nvPr/>
        </p:nvSpPr>
        <p:spPr bwMode="auto">
          <a:xfrm>
            <a:off x="6046214" y="1130082"/>
            <a:ext cx="2964027" cy="1323439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单次调整（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种可能的旋转平衡，或一次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3+4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组装调整）完后，可能会产生新的不平衡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33916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5" grpId="0" animBg="1"/>
      <p:bldP spid="103" grpId="0" animBg="1"/>
      <p:bldP spid="32" grpId="0" animBg="1"/>
      <p:bldP spid="4" grpId="0"/>
      <p:bldP spid="97" grpId="0"/>
      <p:bldP spid="98" grpId="0"/>
      <p:bldP spid="99" grpId="0"/>
      <p:bldP spid="100" grpId="0" animBg="1"/>
      <p:bldP spid="101" grpId="0" animBg="1"/>
      <p:bldP spid="102" grpId="0"/>
      <p:bldP spid="104" grpId="0"/>
      <p:bldP spid="106" grpId="0"/>
      <p:bldP spid="10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Line 19"/>
          <p:cNvSpPr>
            <a:spLocks noChangeShapeType="1"/>
          </p:cNvSpPr>
          <p:nvPr/>
        </p:nvSpPr>
        <p:spPr bwMode="auto">
          <a:xfrm flipV="1">
            <a:off x="56746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Line 13"/>
          <p:cNvSpPr>
            <a:spLocks noChangeShapeType="1"/>
          </p:cNvSpPr>
          <p:nvPr/>
        </p:nvSpPr>
        <p:spPr bwMode="auto">
          <a:xfrm flipH="1" flipV="1">
            <a:off x="65890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4857254" y="2183795"/>
            <a:ext cx="2917327" cy="3256024"/>
            <a:chOff x="4857254" y="2183795"/>
            <a:chExt cx="2917327" cy="3256024"/>
          </a:xfrm>
        </p:grpSpPr>
        <p:grpSp>
          <p:nvGrpSpPr>
            <p:cNvPr id="34" name="组合 33"/>
            <p:cNvGrpSpPr/>
            <p:nvPr/>
          </p:nvGrpSpPr>
          <p:grpSpPr>
            <a:xfrm>
              <a:off x="4857254" y="2183795"/>
              <a:ext cx="2917327" cy="2462056"/>
              <a:chOff x="4823632" y="2195572"/>
              <a:chExt cx="2917327" cy="2462056"/>
            </a:xfrm>
          </p:grpSpPr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 flipV="1">
                <a:off x="6937375" y="37167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 flipH="1" flipV="1">
                <a:off x="6632575" y="28785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V="1">
                <a:off x="5641975" y="28023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auto">
              <a:xfrm>
                <a:off x="67087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S</a:t>
                </a:r>
                <a:endParaRPr kumimoji="1" lang="zh-CN" altLang="en-US" sz="2400" b="1" dirty="0"/>
              </a:p>
            </p:txBody>
          </p:sp>
          <p:sp>
            <p:nvSpPr>
              <p:cNvPr id="42" name="Oval 36"/>
              <p:cNvSpPr>
                <a:spLocks noChangeArrowheads="1"/>
              </p:cNvSpPr>
              <p:nvPr/>
            </p:nvSpPr>
            <p:spPr bwMode="auto">
              <a:xfrm>
                <a:off x="71659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T</a:t>
                </a:r>
                <a:endParaRPr kumimoji="1" lang="zh-CN" altLang="en-US" sz="2400" b="1" dirty="0"/>
              </a:p>
            </p:txBody>
          </p:sp>
          <p:sp>
            <p:nvSpPr>
              <p:cNvPr id="44" name="Oval 38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P</a:t>
                </a:r>
                <a:endParaRPr kumimoji="1" lang="zh-CN" altLang="en-US" sz="2400" b="1" dirty="0"/>
              </a:p>
            </p:txBody>
          </p:sp>
          <p:sp>
            <p:nvSpPr>
              <p:cNvPr id="72" name="Text Box 66"/>
              <p:cNvSpPr txBox="1">
                <a:spLocks noChangeArrowheads="1"/>
              </p:cNvSpPr>
              <p:nvPr/>
            </p:nvSpPr>
            <p:spPr bwMode="auto">
              <a:xfrm>
                <a:off x="651621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2" name="Text Box 76"/>
              <p:cNvSpPr txBox="1">
                <a:spLocks noChangeArrowheads="1"/>
              </p:cNvSpPr>
              <p:nvPr/>
            </p:nvSpPr>
            <p:spPr bwMode="auto">
              <a:xfrm>
                <a:off x="5203825" y="29876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3" name="Text Box 77"/>
              <p:cNvSpPr txBox="1">
                <a:spLocks noChangeArrowheads="1"/>
              </p:cNvSpPr>
              <p:nvPr/>
            </p:nvSpPr>
            <p:spPr bwMode="auto">
              <a:xfrm>
                <a:off x="7413625" y="287853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Text Box 78"/>
              <p:cNvSpPr txBox="1">
                <a:spLocks noChangeArrowheads="1"/>
              </p:cNvSpPr>
              <p:nvPr/>
            </p:nvSpPr>
            <p:spPr bwMode="auto">
              <a:xfrm>
                <a:off x="6556375" y="219557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Oval 26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R</a:t>
                </a:r>
                <a:endParaRPr kumimoji="1" lang="zh-CN" altLang="en-US" sz="2400" b="1" dirty="0"/>
              </a:p>
            </p:txBody>
          </p:sp>
          <p:sp>
            <p:nvSpPr>
              <p:cNvPr id="91" name="Line 8"/>
              <p:cNvSpPr>
                <a:spLocks noChangeShapeType="1"/>
              </p:cNvSpPr>
              <p:nvPr/>
            </p:nvSpPr>
            <p:spPr bwMode="auto">
              <a:xfrm>
                <a:off x="5585632" y="3645024"/>
                <a:ext cx="381000" cy="6096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"/>
              <p:cNvSpPr>
                <a:spLocks noChangeShapeType="1"/>
              </p:cNvSpPr>
              <p:nvPr/>
            </p:nvSpPr>
            <p:spPr bwMode="auto">
              <a:xfrm flipV="1">
                <a:off x="5128432" y="3721224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Oval 27"/>
              <p:cNvSpPr>
                <a:spLocks noChangeArrowheads="1"/>
              </p:cNvSpPr>
              <p:nvPr/>
            </p:nvSpPr>
            <p:spPr bwMode="auto">
              <a:xfrm>
                <a:off x="4899832" y="4178424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N</a:t>
                </a:r>
                <a:endParaRPr kumimoji="1" lang="zh-CN" altLang="en-US" sz="2400" b="1" dirty="0"/>
              </a:p>
            </p:txBody>
          </p:sp>
          <p:sp>
            <p:nvSpPr>
              <p:cNvPr id="94" name="Oval 28"/>
              <p:cNvSpPr>
                <a:spLocks noChangeArrowheads="1"/>
              </p:cNvSpPr>
              <p:nvPr/>
            </p:nvSpPr>
            <p:spPr bwMode="auto">
              <a:xfrm>
                <a:off x="5814232" y="4200428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Q</a:t>
                </a:r>
                <a:endParaRPr kumimoji="1" lang="zh-CN" altLang="en-US" sz="2400" b="1" dirty="0"/>
              </a:p>
            </p:txBody>
          </p:sp>
          <p:sp>
            <p:nvSpPr>
              <p:cNvPr id="95" name="Text Box 66"/>
              <p:cNvSpPr txBox="1">
                <a:spLocks noChangeArrowheads="1"/>
              </p:cNvSpPr>
              <p:nvPr/>
            </p:nvSpPr>
            <p:spPr bwMode="auto">
              <a:xfrm>
                <a:off x="4823632" y="37842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96" name="Text Box 68"/>
              <p:cNvSpPr txBox="1">
                <a:spLocks noChangeArrowheads="1"/>
              </p:cNvSpPr>
              <p:nvPr/>
            </p:nvSpPr>
            <p:spPr bwMode="auto">
              <a:xfrm>
                <a:off x="604486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Oval 37"/>
              <p:cNvSpPr>
                <a:spLocks noChangeArrowheads="1"/>
              </p:cNvSpPr>
              <p:nvPr/>
            </p:nvSpPr>
            <p:spPr bwMode="auto">
              <a:xfrm>
                <a:off x="53371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O</a:t>
                </a:r>
                <a:endParaRPr kumimoji="1" lang="zh-CN" altLang="en-US" sz="2400" b="1" dirty="0"/>
              </a:p>
            </p:txBody>
          </p:sp>
        </p:grpSp>
        <p:sp>
          <p:nvSpPr>
            <p:cNvPr id="90" name="Text Box 64"/>
            <p:cNvSpPr txBox="1">
              <a:spLocks noChangeArrowheads="1"/>
            </p:cNvSpPr>
            <p:nvPr/>
          </p:nvSpPr>
          <p:spPr bwMode="auto">
            <a:xfrm>
              <a:off x="6720042" y="4855044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78879" y="3045491"/>
            <a:ext cx="2021717" cy="3120863"/>
            <a:chOff x="578879" y="3045491"/>
            <a:chExt cx="2021717" cy="3120863"/>
          </a:xfrm>
        </p:grpSpPr>
        <p:grpSp>
          <p:nvGrpSpPr>
            <p:cNvPr id="7" name="组合 6"/>
            <p:cNvGrpSpPr/>
            <p:nvPr/>
          </p:nvGrpSpPr>
          <p:grpSpPr>
            <a:xfrm>
              <a:off x="578879" y="3045491"/>
              <a:ext cx="2021717" cy="2424113"/>
              <a:chOff x="572258" y="3045219"/>
              <a:chExt cx="2021717" cy="2424113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572258" y="3045219"/>
                <a:ext cx="2021717" cy="2119313"/>
                <a:chOff x="572258" y="3045219"/>
                <a:chExt cx="2021717" cy="2119313"/>
              </a:xfrm>
            </p:grpSpPr>
            <p:sp>
              <p:nvSpPr>
                <p:cNvPr id="8" name="Line 2"/>
                <p:cNvSpPr>
                  <a:spLocks noChangeShapeType="1"/>
                </p:cNvSpPr>
                <p:nvPr/>
              </p:nvSpPr>
              <p:spPr bwMode="auto">
                <a:xfrm flipV="1">
                  <a:off x="1069975" y="4478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Line 12"/>
                <p:cNvSpPr>
                  <a:spLocks noChangeShapeType="1"/>
                </p:cNvSpPr>
                <p:nvPr/>
              </p:nvSpPr>
              <p:spPr bwMode="auto">
                <a:xfrm>
                  <a:off x="1908175" y="3640532"/>
                  <a:ext cx="381000" cy="6096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Oval 16"/>
                <p:cNvSpPr>
                  <a:spLocks noChangeArrowheads="1"/>
                </p:cNvSpPr>
                <p:nvPr/>
              </p:nvSpPr>
              <p:spPr bwMode="auto">
                <a:xfrm>
                  <a:off x="21367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 smtClean="0"/>
                    <a:t>D</a:t>
                  </a:r>
                  <a:endParaRPr kumimoji="1" lang="zh-CN" altLang="en-US" sz="2400" b="1" dirty="0"/>
                </a:p>
              </p:txBody>
            </p:sp>
            <p:sp>
              <p:nvSpPr>
                <p:cNvPr id="2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450975" y="3716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Oval 22"/>
                <p:cNvSpPr>
                  <a:spLocks noChangeArrowheads="1"/>
                </p:cNvSpPr>
                <p:nvPr/>
              </p:nvSpPr>
              <p:spPr bwMode="auto">
                <a:xfrm>
                  <a:off x="12223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 smtClean="0"/>
                    <a:t>B</a:t>
                  </a:r>
                  <a:endParaRPr kumimoji="1" lang="zh-CN" altLang="en-US" sz="2400" b="1" dirty="0"/>
                </a:p>
              </p:txBody>
            </p:sp>
            <p:sp>
              <p:nvSpPr>
                <p:cNvPr id="41" name="Oval 35"/>
                <p:cNvSpPr>
                  <a:spLocks noChangeArrowheads="1"/>
                </p:cNvSpPr>
                <p:nvPr/>
              </p:nvSpPr>
              <p:spPr bwMode="auto">
                <a:xfrm>
                  <a:off x="1679575" y="33357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 smtClean="0"/>
                    <a:t>C</a:t>
                  </a:r>
                  <a:endParaRPr kumimoji="1" lang="zh-CN" altLang="en-US" sz="2400" b="1" dirty="0"/>
                </a:p>
              </p:txBody>
            </p:sp>
            <p:sp>
              <p:nvSpPr>
                <p:cNvPr id="6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572258" y="47216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7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364346" y="30452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903318" y="38834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 smtClean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6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228442" y="3851756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</p:grpSp>
          <p:sp>
            <p:nvSpPr>
              <p:cNvPr id="36" name="Oval 30"/>
              <p:cNvSpPr>
                <a:spLocks noChangeArrowheads="1"/>
              </p:cNvSpPr>
              <p:nvPr/>
            </p:nvSpPr>
            <p:spPr bwMode="auto">
              <a:xfrm>
                <a:off x="765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A</a:t>
                </a:r>
                <a:endParaRPr kumimoji="1" lang="zh-CN" altLang="en-US" sz="2400" b="1" dirty="0"/>
              </a:p>
            </p:txBody>
          </p:sp>
        </p:grpSp>
        <p:sp>
          <p:nvSpPr>
            <p:cNvPr id="87" name="Text Box 64"/>
            <p:cNvSpPr txBox="1">
              <a:spLocks noChangeArrowheads="1"/>
            </p:cNvSpPr>
            <p:nvPr/>
          </p:nvSpPr>
          <p:spPr bwMode="auto">
            <a:xfrm>
              <a:off x="877433" y="5581579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001243" y="3866586"/>
            <a:ext cx="2022820" cy="2931034"/>
            <a:chOff x="2001243" y="3866586"/>
            <a:chExt cx="2022820" cy="2931034"/>
          </a:xfrm>
        </p:grpSpPr>
        <p:grpSp>
          <p:nvGrpSpPr>
            <p:cNvPr id="12" name="组合 11"/>
            <p:cNvGrpSpPr/>
            <p:nvPr/>
          </p:nvGrpSpPr>
          <p:grpSpPr>
            <a:xfrm>
              <a:off x="2001243" y="3866586"/>
              <a:ext cx="2022820" cy="2455776"/>
              <a:chOff x="2012418" y="3851756"/>
              <a:chExt cx="2022820" cy="2455776"/>
            </a:xfrm>
          </p:grpSpPr>
          <p:sp>
            <p:nvSpPr>
              <p:cNvPr id="10" name="Line 4"/>
              <p:cNvSpPr>
                <a:spLocks noChangeShapeType="1"/>
              </p:cNvSpPr>
              <p:nvPr/>
            </p:nvSpPr>
            <p:spPr bwMode="auto">
              <a:xfrm>
                <a:off x="32797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5"/>
              <p:cNvSpPr>
                <a:spLocks noChangeShapeType="1"/>
              </p:cNvSpPr>
              <p:nvPr/>
            </p:nvSpPr>
            <p:spPr bwMode="auto">
              <a:xfrm flipV="1">
                <a:off x="2898775" y="4478732"/>
                <a:ext cx="381000" cy="7620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 flipV="1">
                <a:off x="2517775" y="53169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Oval 23"/>
              <p:cNvSpPr>
                <a:spLocks noChangeArrowheads="1"/>
              </p:cNvSpPr>
              <p:nvPr/>
            </p:nvSpPr>
            <p:spPr bwMode="auto">
              <a:xfrm>
                <a:off x="2212975" y="58503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F</a:t>
                </a:r>
                <a:endParaRPr kumimoji="1" lang="zh-CN" altLang="en-US" sz="2400" b="1" dirty="0"/>
              </a:p>
            </p:txBody>
          </p:sp>
          <p:sp>
            <p:nvSpPr>
              <p:cNvPr id="30" name="Oval 24"/>
              <p:cNvSpPr>
                <a:spLocks noChangeArrowheads="1"/>
              </p:cNvSpPr>
              <p:nvPr/>
            </p:nvSpPr>
            <p:spPr bwMode="auto">
              <a:xfrm>
                <a:off x="30511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H</a:t>
                </a:r>
                <a:endParaRPr kumimoji="1" lang="zh-CN" altLang="en-US" sz="2400" b="1" dirty="0"/>
              </a:p>
            </p:txBody>
          </p:sp>
          <p:sp>
            <p:nvSpPr>
              <p:cNvPr id="35" name="Oval 29"/>
              <p:cNvSpPr>
                <a:spLocks noChangeArrowheads="1"/>
              </p:cNvSpPr>
              <p:nvPr/>
            </p:nvSpPr>
            <p:spPr bwMode="auto">
              <a:xfrm>
                <a:off x="2670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G</a:t>
                </a:r>
                <a:endParaRPr kumimoji="1" lang="zh-CN" altLang="en-US" sz="2400" b="1" dirty="0"/>
              </a:p>
            </p:txBody>
          </p:sp>
          <p:sp>
            <p:nvSpPr>
              <p:cNvPr id="38" name="Oval 32"/>
              <p:cNvSpPr>
                <a:spLocks noChangeArrowheads="1"/>
              </p:cNvSpPr>
              <p:nvPr/>
            </p:nvSpPr>
            <p:spPr bwMode="auto">
              <a:xfrm>
                <a:off x="33559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I</a:t>
                </a:r>
                <a:endParaRPr kumimoji="1" lang="zh-CN" altLang="en-US" sz="2400" b="1" dirty="0"/>
              </a:p>
            </p:txBody>
          </p:sp>
          <p:sp>
            <p:nvSpPr>
              <p:cNvPr id="68" name="Text Box 62"/>
              <p:cNvSpPr txBox="1">
                <a:spLocks noChangeArrowheads="1"/>
              </p:cNvSpPr>
              <p:nvPr/>
            </p:nvSpPr>
            <p:spPr bwMode="auto">
              <a:xfrm>
                <a:off x="2012418" y="55598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69" name="Text Box 63"/>
              <p:cNvSpPr txBox="1">
                <a:spLocks noChangeArrowheads="1"/>
              </p:cNvSpPr>
              <p:nvPr/>
            </p:nvSpPr>
            <p:spPr bwMode="auto">
              <a:xfrm>
                <a:off x="3707904" y="47878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79" name="Text Box 73"/>
              <p:cNvSpPr txBox="1">
                <a:spLocks noChangeArrowheads="1"/>
              </p:cNvSpPr>
              <p:nvPr/>
            </p:nvSpPr>
            <p:spPr bwMode="auto">
              <a:xfrm>
                <a:off x="2415486" y="47216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Text Box 74"/>
              <p:cNvSpPr txBox="1">
                <a:spLocks noChangeArrowheads="1"/>
              </p:cNvSpPr>
              <p:nvPr/>
            </p:nvSpPr>
            <p:spPr bwMode="auto">
              <a:xfrm>
                <a:off x="2919542" y="3851756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Text Box 64"/>
            <p:cNvSpPr txBox="1">
              <a:spLocks noChangeArrowheads="1"/>
            </p:cNvSpPr>
            <p:nvPr/>
          </p:nvSpPr>
          <p:spPr bwMode="auto">
            <a:xfrm>
              <a:off x="2586619" y="6212845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35778" y="3933054"/>
            <a:ext cx="1146831" cy="1897239"/>
            <a:chOff x="3835778" y="3933054"/>
            <a:chExt cx="1146831" cy="1897239"/>
          </a:xfrm>
        </p:grpSpPr>
        <p:grpSp>
          <p:nvGrpSpPr>
            <p:cNvPr id="13" name="组合 12"/>
            <p:cNvGrpSpPr/>
            <p:nvPr/>
          </p:nvGrpSpPr>
          <p:grpSpPr>
            <a:xfrm>
              <a:off x="3976842" y="3933054"/>
              <a:ext cx="1005767" cy="1545568"/>
              <a:chOff x="3965575" y="3923764"/>
              <a:chExt cx="1005767" cy="1545568"/>
            </a:xfrm>
          </p:grpSpPr>
          <p:sp>
            <p:nvSpPr>
              <p:cNvPr id="9" name="Line 3"/>
              <p:cNvSpPr>
                <a:spLocks noChangeShapeType="1"/>
              </p:cNvSpPr>
              <p:nvPr/>
            </p:nvSpPr>
            <p:spPr bwMode="auto">
              <a:xfrm>
                <a:off x="41941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Oval 25"/>
              <p:cNvSpPr>
                <a:spLocks noChangeArrowheads="1"/>
              </p:cNvSpPr>
              <p:nvPr/>
            </p:nvSpPr>
            <p:spPr bwMode="auto">
              <a:xfrm>
                <a:off x="39655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K</a:t>
                </a:r>
                <a:endParaRPr kumimoji="1" lang="zh-CN" altLang="en-US" sz="2400" b="1" dirty="0"/>
              </a:p>
            </p:txBody>
          </p:sp>
          <p:sp>
            <p:nvSpPr>
              <p:cNvPr id="39" name="Oval 33"/>
              <p:cNvSpPr>
                <a:spLocks noChangeArrowheads="1"/>
              </p:cNvSpPr>
              <p:nvPr/>
            </p:nvSpPr>
            <p:spPr bwMode="auto">
              <a:xfrm>
                <a:off x="42703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 smtClean="0"/>
                  <a:t>L</a:t>
                </a:r>
                <a:endParaRPr kumimoji="1" lang="zh-CN" altLang="en-US" sz="2400" b="1" dirty="0"/>
              </a:p>
            </p:txBody>
          </p:sp>
          <p:sp>
            <p:nvSpPr>
              <p:cNvPr id="70" name="Text Box 64"/>
              <p:cNvSpPr txBox="1">
                <a:spLocks noChangeArrowheads="1"/>
              </p:cNvSpPr>
              <p:nvPr/>
            </p:nvSpPr>
            <p:spPr bwMode="auto">
              <a:xfrm>
                <a:off x="4644008" y="471585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1" name="Text Box 75"/>
              <p:cNvSpPr txBox="1">
                <a:spLocks noChangeArrowheads="1"/>
              </p:cNvSpPr>
              <p:nvPr/>
            </p:nvSpPr>
            <p:spPr bwMode="auto">
              <a:xfrm>
                <a:off x="4264025" y="3923764"/>
                <a:ext cx="42832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endParaRPr lang="en-US" altLang="zh-CN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9" name="Text Box 64"/>
            <p:cNvSpPr txBox="1">
              <a:spLocks noChangeArrowheads="1"/>
            </p:cNvSpPr>
            <p:nvPr/>
          </p:nvSpPr>
          <p:spPr bwMode="auto">
            <a:xfrm>
              <a:off x="3835778" y="5245518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9" name="Oval 40"/>
          <p:cNvSpPr>
            <a:spLocks noChangeArrowheads="1"/>
          </p:cNvSpPr>
          <p:nvPr/>
        </p:nvSpPr>
        <p:spPr bwMode="auto">
          <a:xfrm>
            <a:off x="43516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J</a:t>
            </a:r>
            <a:endParaRPr kumimoji="1" lang="zh-CN" altLang="en-US" sz="2400" b="1" dirty="0"/>
          </a:p>
        </p:txBody>
      </p:sp>
      <p:sp>
        <p:nvSpPr>
          <p:cNvPr id="110" name="Oval 34"/>
          <p:cNvSpPr>
            <a:spLocks noChangeArrowheads="1"/>
          </p:cNvSpPr>
          <p:nvPr/>
        </p:nvSpPr>
        <p:spPr bwMode="auto">
          <a:xfrm>
            <a:off x="6294722" y="248032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 smtClean="0"/>
              <a:t>M</a:t>
            </a:r>
            <a:endParaRPr kumimoji="1" lang="zh-CN" altLang="en-US" sz="2400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4182073" y="1404300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959705" y="2133435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076454" y="2168934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25878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14514 0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7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82 -0.14491 L 0.38976 -0.403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1625 0.003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-0.06336 0.106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36 0.10602 L 1.94444E-6 -1.1111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5 0.00393 L 0.05296 -0.1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76 -0.40325 L 0.14583 -0.1231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14 0.19838 L 0.1007 0.1226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16" grpId="0" animBg="1"/>
      <p:bldP spid="17" grpId="0" animBg="1"/>
      <p:bldP spid="40" grpId="0" animBg="1"/>
      <p:bldP spid="75" grpId="0"/>
      <p:bldP spid="76" grpId="0"/>
      <p:bldP spid="85" grpId="0"/>
      <p:bldP spid="109" grpId="0" animBg="1"/>
      <p:bldP spid="110" grpId="0" animBg="1"/>
      <p:bldP spid="51" grpId="0"/>
      <p:bldP spid="114" grpId="0"/>
      <p:bldP spid="1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8790722" cy="260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节点删除的特性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删除点的父节点就可能出现非平衡情况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由于删除后的调整导致最小非平衡子树根节点的高度降低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，因而可能会在更高的父节点产生新的不衡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在某子树调整完后，需要迭代地从下往上检查该子树的祖先，如发现新的非平衡子树，则迭代调整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20"/>
          <p:cNvSpPr txBox="1">
            <a:spLocks noChangeArrowheads="1"/>
          </p:cNvSpPr>
          <p:nvPr/>
        </p:nvSpPr>
        <p:spPr bwMode="auto">
          <a:xfrm>
            <a:off x="245774" y="3823874"/>
            <a:ext cx="826760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复杂度分析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重平衡节点都是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的祖先，因此最多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次重平衡（旋转或重构）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，总体复杂度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89760" y="551723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74341" y="5231313"/>
            <a:ext cx="7704856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可否实现任何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一次动态操作（插入和删除），引起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的拓扑结构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量（旋转或重构操作）不致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264816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树插入删除演示：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https://cs.usfca.edu/~galles/visualization/AVLtree.html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44637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背景与目标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任何一次动态操作（插入和删除），引起的结构变化量不致超过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475656" y="2276872"/>
            <a:ext cx="7107994" cy="3744416"/>
            <a:chOff x="1426552" y="2348880"/>
            <a:chExt cx="7107994" cy="3937748"/>
          </a:xfrm>
        </p:grpSpPr>
        <p:cxnSp>
          <p:nvCxnSpPr>
            <p:cNvPr id="65" name="直接箭头连接符 64"/>
            <p:cNvCxnSpPr/>
            <p:nvPr/>
          </p:nvCxnSpPr>
          <p:spPr bwMode="auto">
            <a:xfrm>
              <a:off x="7742458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6" name="直接箭头连接符 65"/>
            <p:cNvCxnSpPr/>
            <p:nvPr/>
          </p:nvCxnSpPr>
          <p:spPr bwMode="auto">
            <a:xfrm flipH="1">
              <a:off x="7443314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3" name="直接箭头连接符 62"/>
            <p:cNvCxnSpPr/>
            <p:nvPr/>
          </p:nvCxnSpPr>
          <p:spPr bwMode="auto">
            <a:xfrm>
              <a:off x="6675941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4" name="直接箭头连接符 63"/>
            <p:cNvCxnSpPr/>
            <p:nvPr/>
          </p:nvCxnSpPr>
          <p:spPr bwMode="auto">
            <a:xfrm flipH="1">
              <a:off x="6374306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5613081" y="437578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2" name="直接箭头连接符 61"/>
            <p:cNvCxnSpPr/>
            <p:nvPr/>
          </p:nvCxnSpPr>
          <p:spPr bwMode="auto">
            <a:xfrm flipH="1">
              <a:off x="5233420" y="437578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8" name="直接箭头连接符 57"/>
            <p:cNvCxnSpPr/>
            <p:nvPr/>
          </p:nvCxnSpPr>
          <p:spPr bwMode="auto">
            <a:xfrm>
              <a:off x="3746622" y="435350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 bwMode="auto">
            <a:xfrm flipH="1">
              <a:off x="3366961" y="435350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6" name="直接箭头连接符 55"/>
            <p:cNvCxnSpPr/>
            <p:nvPr/>
          </p:nvCxnSpPr>
          <p:spPr bwMode="auto">
            <a:xfrm>
              <a:off x="2710867" y="5312007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7" name="直接箭头连接符 56"/>
            <p:cNvCxnSpPr/>
            <p:nvPr/>
          </p:nvCxnSpPr>
          <p:spPr bwMode="auto">
            <a:xfrm flipH="1">
              <a:off x="2331206" y="5312007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1" name="直接箭头连接符 50"/>
            <p:cNvCxnSpPr/>
            <p:nvPr/>
          </p:nvCxnSpPr>
          <p:spPr bwMode="auto">
            <a:xfrm flipH="1">
              <a:off x="1693082" y="4357422"/>
              <a:ext cx="422516" cy="77319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5" name="直接箭头连接符 44"/>
            <p:cNvCxnSpPr/>
            <p:nvPr/>
          </p:nvCxnSpPr>
          <p:spPr bwMode="auto">
            <a:xfrm>
              <a:off x="7248343" y="440644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4" name="直接箭头连接符 43"/>
            <p:cNvCxnSpPr/>
            <p:nvPr/>
          </p:nvCxnSpPr>
          <p:spPr bwMode="auto">
            <a:xfrm flipH="1">
              <a:off x="6868682" y="440644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 bwMode="auto">
            <a:xfrm flipH="1">
              <a:off x="5775132" y="3483302"/>
              <a:ext cx="599174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>
              <a:off x="6472116" y="3476335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8" name="直接箭头连接符 37"/>
            <p:cNvCxnSpPr/>
            <p:nvPr/>
          </p:nvCxnSpPr>
          <p:spPr bwMode="auto">
            <a:xfrm>
              <a:off x="2195736" y="4476889"/>
              <a:ext cx="388758" cy="611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5" name="直接箭头连接符 34"/>
            <p:cNvCxnSpPr/>
            <p:nvPr/>
          </p:nvCxnSpPr>
          <p:spPr bwMode="auto">
            <a:xfrm>
              <a:off x="3004788" y="3452266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3" name="直接箭头连接符 32"/>
            <p:cNvCxnSpPr/>
            <p:nvPr/>
          </p:nvCxnSpPr>
          <p:spPr bwMode="auto">
            <a:xfrm flipH="1">
              <a:off x="2313535" y="3434122"/>
              <a:ext cx="669905" cy="71235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>
              <a:off x="4788024" y="2676689"/>
              <a:ext cx="1403287" cy="58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79060" y="2600908"/>
              <a:ext cx="1500952" cy="68965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3" name="椭圆 2"/>
            <p:cNvSpPr/>
            <p:nvPr/>
          </p:nvSpPr>
          <p:spPr bwMode="auto">
            <a:xfrm>
              <a:off x="4427984" y="2348880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2724993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122278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478010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190770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435657" y="5053459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364088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698637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7490430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6482318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1426552" y="513374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2061176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2841079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091195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3871098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4963390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743293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6136501" y="6023373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6759955" y="6026750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7371032" y="6027399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7994486" y="6030776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TextBox 20"/>
          <p:cNvSpPr txBox="1">
            <a:spLocks noChangeArrowheads="1"/>
          </p:cNvSpPr>
          <p:nvPr/>
        </p:nvSpPr>
        <p:spPr bwMode="auto">
          <a:xfrm>
            <a:off x="5289906" y="2371685"/>
            <a:ext cx="3293744" cy="461665"/>
          </a:xfrm>
          <a:prstGeom prst="rect">
            <a:avLst/>
          </a:prstGeom>
          <a:solidFill>
            <a:schemeClr val="accent5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任意节点非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30207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背景与目标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任何一次动态操作（插入和删除），引起的结构变化量不致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 </a:t>
            </a: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Rudolf Bayer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发明的，当时被称为平衡二叉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Leo J.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Guibas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Robert Sedgewick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修改为如今的“红黑树“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虽然是复杂的，但它的最坏情况运行时间也是非常良好的，并且在实践中是高效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它的统计性能要优于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树。因此，红黑树在很多地方都有应用。在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STL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中，很多部分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set, multiset, map,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multimap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应用了红黑树的变体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88533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树：特性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11120"/>
            <a:ext cx="8712968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定义与条件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根节点为黑色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均为黑色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其余节点若为红色，其</a:t>
            </a: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父节点和孩子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为黑 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从任一外部节点到根节点沿途，经过的黑节点数目一样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20"/>
          <p:cNvSpPr txBox="1">
            <a:spLocks noChangeArrowheads="1"/>
          </p:cNvSpPr>
          <p:nvPr/>
        </p:nvSpPr>
        <p:spPr bwMode="auto">
          <a:xfrm>
            <a:off x="4611661" y="1332426"/>
            <a:ext cx="4267025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任一从根到外部节点的通路，不存在相邻的两个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红节点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推知，所经过的黑节点个数必然大于等于红节点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59100" y="3429000"/>
            <a:ext cx="898350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黑深度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除去根节点，沿途所经过黑节点（包括外部节点）总数称为该节点黑深度；根节点黑深度为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20"/>
          <p:cNvSpPr txBox="1">
            <a:spLocks noChangeArrowheads="1"/>
          </p:cNvSpPr>
          <p:nvPr/>
        </p:nvSpPr>
        <p:spPr bwMode="auto">
          <a:xfrm>
            <a:off x="146763" y="4735884"/>
            <a:ext cx="5143865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黑高度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除去外部节点，沿途所经过黑节点总数称为该节点黑高度；外部节点黑高度为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，根节点黑高度为全树黑高度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85910"/>
            <a:ext cx="3573713" cy="1923410"/>
          </a:xfrm>
          <a:prstGeom prst="rect">
            <a:avLst/>
          </a:prstGeom>
        </p:spPr>
      </p:pic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5508104" y="6338889"/>
            <a:ext cx="3293744" cy="36933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18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黑深度</a:t>
            </a:r>
            <a:r>
              <a:rPr lang="en-US" altLang="zh-CN" sz="18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8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黑高度</a:t>
            </a:r>
            <a:r>
              <a:rPr lang="en-US" altLang="zh-CN" sz="18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72324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矩形 321"/>
          <p:cNvSpPr/>
          <p:nvPr/>
        </p:nvSpPr>
        <p:spPr bwMode="auto">
          <a:xfrm>
            <a:off x="6246769" y="3501008"/>
            <a:ext cx="2861735" cy="3356990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1" name="矩形 320"/>
          <p:cNvSpPr/>
          <p:nvPr/>
        </p:nvSpPr>
        <p:spPr bwMode="auto">
          <a:xfrm>
            <a:off x="4037995" y="3501008"/>
            <a:ext cx="2082669" cy="3356991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0" name="矩形 319"/>
          <p:cNvSpPr/>
          <p:nvPr/>
        </p:nvSpPr>
        <p:spPr bwMode="auto">
          <a:xfrm>
            <a:off x="1805537" y="3501007"/>
            <a:ext cx="2087389" cy="3356993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68190" y="3501008"/>
            <a:ext cx="1619672" cy="3356992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14" name="直接箭头连接符 313"/>
          <p:cNvCxnSpPr/>
          <p:nvPr/>
        </p:nvCxnSpPr>
        <p:spPr bwMode="auto">
          <a:xfrm>
            <a:off x="8439543" y="4281884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15" name="直接箭头连接符 314"/>
          <p:cNvCxnSpPr/>
          <p:nvPr/>
        </p:nvCxnSpPr>
        <p:spPr bwMode="auto">
          <a:xfrm flipH="1">
            <a:off x="8083109" y="4268140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6" name="椭圆 315"/>
          <p:cNvSpPr/>
          <p:nvPr/>
        </p:nvSpPr>
        <p:spPr bwMode="auto">
          <a:xfrm>
            <a:off x="8228180" y="4048932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7" name="椭圆 316"/>
          <p:cNvSpPr/>
          <p:nvPr/>
        </p:nvSpPr>
        <p:spPr bwMode="auto">
          <a:xfrm>
            <a:off x="862906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8" name="椭圆 317"/>
          <p:cNvSpPr/>
          <p:nvPr/>
        </p:nvSpPr>
        <p:spPr bwMode="auto">
          <a:xfrm>
            <a:off x="783576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9" name="任意多边形 318"/>
          <p:cNvSpPr/>
          <p:nvPr/>
        </p:nvSpPr>
        <p:spPr bwMode="auto">
          <a:xfrm>
            <a:off x="7631915" y="3645600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树：等价性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978282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提升变换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自顶向下，每遇一个红节点，都将其对应子树整体提升一层，从而与父节点（必为黑）对齐，二者联边调整为横向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每棵红黑树等价于一棵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(2,4)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树，前者节点对应后者关键码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通往红节点的边对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树高度无贡献，在图中为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19710" y="3858020"/>
            <a:ext cx="1174072" cy="1108260"/>
            <a:chOff x="524548" y="3284989"/>
            <a:chExt cx="1501153" cy="1370276"/>
          </a:xfrm>
        </p:grpSpPr>
        <p:cxnSp>
          <p:nvCxnSpPr>
            <p:cNvPr id="173" name="直接箭头连接符 172"/>
            <p:cNvCxnSpPr/>
            <p:nvPr/>
          </p:nvCxnSpPr>
          <p:spPr bwMode="auto">
            <a:xfrm>
              <a:off x="1296526" y="3573016"/>
              <a:ext cx="402094" cy="63233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4" name="直接箭头连接符 173"/>
            <p:cNvCxnSpPr/>
            <p:nvPr/>
          </p:nvCxnSpPr>
          <p:spPr bwMode="auto">
            <a:xfrm flipH="1">
              <a:off x="840794" y="3556022"/>
              <a:ext cx="435113" cy="64933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182" name="椭圆 181"/>
            <p:cNvSpPr/>
            <p:nvPr/>
          </p:nvSpPr>
          <p:spPr bwMode="auto">
            <a:xfrm>
              <a:off x="1026279" y="3284989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538845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椭圆 187"/>
            <p:cNvSpPr/>
            <p:nvPr/>
          </p:nvSpPr>
          <p:spPr bwMode="auto">
            <a:xfrm>
              <a:off x="524548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37798" y="5769473"/>
            <a:ext cx="1095124" cy="971895"/>
            <a:chOff x="524548" y="5265417"/>
            <a:chExt cx="1492711" cy="1237341"/>
          </a:xfrm>
        </p:grpSpPr>
        <p:sp>
          <p:nvSpPr>
            <p:cNvPr id="237" name="圆角矩形 236"/>
            <p:cNvSpPr/>
            <p:nvPr/>
          </p:nvSpPr>
          <p:spPr bwMode="auto">
            <a:xfrm>
              <a:off x="858571" y="5265417"/>
              <a:ext cx="840049" cy="505953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8" name="椭圆 237"/>
            <p:cNvSpPr/>
            <p:nvPr/>
          </p:nvSpPr>
          <p:spPr bwMode="auto">
            <a:xfrm>
              <a:off x="1031642" y="5296632"/>
              <a:ext cx="476672" cy="429398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242" name="直接箭头连接符 241"/>
            <p:cNvCxnSpPr/>
            <p:nvPr/>
          </p:nvCxnSpPr>
          <p:spPr bwMode="auto">
            <a:xfrm>
              <a:off x="1550553" y="5732581"/>
              <a:ext cx="148067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cxnSp>
          <p:nvCxnSpPr>
            <p:cNvPr id="243" name="直接箭头连接符 242"/>
            <p:cNvCxnSpPr/>
            <p:nvPr/>
          </p:nvCxnSpPr>
          <p:spPr bwMode="auto">
            <a:xfrm flipH="1">
              <a:off x="827088" y="5732581"/>
              <a:ext cx="176128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sp>
          <p:nvSpPr>
            <p:cNvPr id="249" name="椭圆 248"/>
            <p:cNvSpPr/>
            <p:nvPr/>
          </p:nvSpPr>
          <p:spPr bwMode="auto">
            <a:xfrm>
              <a:off x="1530403" y="6030660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椭圆 249"/>
            <p:cNvSpPr/>
            <p:nvPr/>
          </p:nvSpPr>
          <p:spPr bwMode="auto">
            <a:xfrm>
              <a:off x="524548" y="6030661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下箭头 250"/>
          <p:cNvSpPr/>
          <p:nvPr/>
        </p:nvSpPr>
        <p:spPr bwMode="auto">
          <a:xfrm>
            <a:off x="699911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64" name="直接箭头连接符 263"/>
          <p:cNvCxnSpPr/>
          <p:nvPr/>
        </p:nvCxnSpPr>
        <p:spPr bwMode="auto">
          <a:xfrm flipH="1">
            <a:off x="2079218" y="4085636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65" name="椭圆 264"/>
          <p:cNvSpPr/>
          <p:nvPr/>
        </p:nvSpPr>
        <p:spPr bwMode="auto">
          <a:xfrm>
            <a:off x="2224289" y="3866428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7" name="椭圆 266"/>
          <p:cNvSpPr/>
          <p:nvPr/>
        </p:nvSpPr>
        <p:spPr bwMode="auto">
          <a:xfrm>
            <a:off x="1831878" y="4592863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9" name="直接箭头连接符 268"/>
          <p:cNvCxnSpPr/>
          <p:nvPr/>
        </p:nvCxnSpPr>
        <p:spPr bwMode="auto">
          <a:xfrm>
            <a:off x="3304675" y="4276266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70" name="直接箭头连接符 269"/>
          <p:cNvCxnSpPr/>
          <p:nvPr/>
        </p:nvCxnSpPr>
        <p:spPr bwMode="auto">
          <a:xfrm flipH="1">
            <a:off x="2948241" y="4262522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71" name="椭圆 270"/>
          <p:cNvSpPr/>
          <p:nvPr/>
        </p:nvSpPr>
        <p:spPr bwMode="auto">
          <a:xfrm>
            <a:off x="3093312" y="4043314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2" name="椭圆 271"/>
          <p:cNvSpPr/>
          <p:nvPr/>
        </p:nvSpPr>
        <p:spPr bwMode="auto">
          <a:xfrm>
            <a:off x="349419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椭圆 272"/>
          <p:cNvSpPr/>
          <p:nvPr/>
        </p:nvSpPr>
        <p:spPr bwMode="auto">
          <a:xfrm>
            <a:off x="270090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任意多边形 59"/>
          <p:cNvSpPr/>
          <p:nvPr/>
        </p:nvSpPr>
        <p:spPr bwMode="auto">
          <a:xfrm>
            <a:off x="2497047" y="3639982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下箭头 273"/>
          <p:cNvSpPr/>
          <p:nvPr/>
        </p:nvSpPr>
        <p:spPr bwMode="auto">
          <a:xfrm>
            <a:off x="2710655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6" name="圆角矩形 275"/>
          <p:cNvSpPr/>
          <p:nvPr/>
        </p:nvSpPr>
        <p:spPr bwMode="auto">
          <a:xfrm>
            <a:off x="2353475" y="5785254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7" name="椭圆 276"/>
          <p:cNvSpPr/>
          <p:nvPr/>
        </p:nvSpPr>
        <p:spPr bwMode="auto">
          <a:xfrm>
            <a:off x="2535801" y="581123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78" name="直接箭头连接符 277"/>
          <p:cNvCxnSpPr/>
          <p:nvPr/>
        </p:nvCxnSpPr>
        <p:spPr bwMode="auto">
          <a:xfrm>
            <a:off x="3288549" y="6157287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79" name="直接箭头连接符 278"/>
          <p:cNvCxnSpPr/>
          <p:nvPr/>
        </p:nvCxnSpPr>
        <p:spPr bwMode="auto">
          <a:xfrm flipH="1">
            <a:off x="2384983" y="6172102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280" name="椭圆 279"/>
          <p:cNvSpPr/>
          <p:nvPr/>
        </p:nvSpPr>
        <p:spPr bwMode="auto">
          <a:xfrm>
            <a:off x="2722446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椭圆 280"/>
          <p:cNvSpPr/>
          <p:nvPr/>
        </p:nvSpPr>
        <p:spPr bwMode="auto">
          <a:xfrm>
            <a:off x="2116883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3" name="椭圆 282"/>
          <p:cNvSpPr/>
          <p:nvPr/>
        </p:nvSpPr>
        <p:spPr bwMode="auto">
          <a:xfrm>
            <a:off x="2908939" y="5814918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84" name="椭圆 283"/>
          <p:cNvSpPr/>
          <p:nvPr/>
        </p:nvSpPr>
        <p:spPr bwMode="auto">
          <a:xfrm>
            <a:off x="3328009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5" name="直接箭头连接符 284"/>
          <p:cNvCxnSpPr>
            <a:stCxn id="276" idx="2"/>
          </p:cNvCxnSpPr>
          <p:nvPr/>
        </p:nvCxnSpPr>
        <p:spPr bwMode="auto">
          <a:xfrm>
            <a:off x="2901037" y="6182665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86" name="直接箭头连接符 285"/>
          <p:cNvCxnSpPr/>
          <p:nvPr/>
        </p:nvCxnSpPr>
        <p:spPr bwMode="auto">
          <a:xfrm>
            <a:off x="5501655" y="3911108"/>
            <a:ext cx="277849" cy="5192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87" name="椭圆 286"/>
          <p:cNvSpPr/>
          <p:nvPr/>
        </p:nvSpPr>
        <p:spPr bwMode="auto">
          <a:xfrm>
            <a:off x="5306418" y="3691900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8" name="椭圆 287"/>
          <p:cNvSpPr/>
          <p:nvPr/>
        </p:nvSpPr>
        <p:spPr bwMode="auto">
          <a:xfrm>
            <a:off x="5665764" y="44137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9" name="直接箭头连接符 288"/>
          <p:cNvCxnSpPr/>
          <p:nvPr/>
        </p:nvCxnSpPr>
        <p:spPr bwMode="auto">
          <a:xfrm>
            <a:off x="4667900" y="4257503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90" name="直接箭头连接符 289"/>
          <p:cNvCxnSpPr/>
          <p:nvPr/>
        </p:nvCxnSpPr>
        <p:spPr bwMode="auto">
          <a:xfrm flipH="1">
            <a:off x="4311466" y="4243759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91" name="椭圆 290"/>
          <p:cNvSpPr/>
          <p:nvPr/>
        </p:nvSpPr>
        <p:spPr bwMode="auto">
          <a:xfrm>
            <a:off x="4456537" y="4024551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2" name="椭圆 291"/>
          <p:cNvSpPr/>
          <p:nvPr/>
        </p:nvSpPr>
        <p:spPr bwMode="auto">
          <a:xfrm>
            <a:off x="485742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3" name="椭圆 292"/>
          <p:cNvSpPr/>
          <p:nvPr/>
        </p:nvSpPr>
        <p:spPr bwMode="auto">
          <a:xfrm>
            <a:off x="406412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4" name="任意多边形 293"/>
          <p:cNvSpPr/>
          <p:nvPr/>
        </p:nvSpPr>
        <p:spPr bwMode="auto">
          <a:xfrm flipH="1">
            <a:off x="4646925" y="3620303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下箭头 294"/>
          <p:cNvSpPr/>
          <p:nvPr/>
        </p:nvSpPr>
        <p:spPr bwMode="auto">
          <a:xfrm>
            <a:off x="4820018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6" name="圆角矩形 295"/>
          <p:cNvSpPr/>
          <p:nvPr/>
        </p:nvSpPr>
        <p:spPr bwMode="auto">
          <a:xfrm>
            <a:off x="4525968" y="5778561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7" name="椭圆 296"/>
          <p:cNvSpPr/>
          <p:nvPr/>
        </p:nvSpPr>
        <p:spPr bwMode="auto">
          <a:xfrm>
            <a:off x="4708294" y="5804544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98" name="直接箭头连接符 297"/>
          <p:cNvCxnSpPr/>
          <p:nvPr/>
        </p:nvCxnSpPr>
        <p:spPr bwMode="auto">
          <a:xfrm>
            <a:off x="5461042" y="6150594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99" name="直接箭头连接符 298"/>
          <p:cNvCxnSpPr/>
          <p:nvPr/>
        </p:nvCxnSpPr>
        <p:spPr bwMode="auto">
          <a:xfrm flipH="1">
            <a:off x="4557476" y="6165409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0" name="椭圆 299"/>
          <p:cNvSpPr/>
          <p:nvPr/>
        </p:nvSpPr>
        <p:spPr bwMode="auto">
          <a:xfrm>
            <a:off x="4894939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1" name="椭圆 300"/>
          <p:cNvSpPr/>
          <p:nvPr/>
        </p:nvSpPr>
        <p:spPr bwMode="auto">
          <a:xfrm>
            <a:off x="4289376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2" name="椭圆 301"/>
          <p:cNvSpPr/>
          <p:nvPr/>
        </p:nvSpPr>
        <p:spPr bwMode="auto">
          <a:xfrm>
            <a:off x="5081432" y="5808225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03" name="椭圆 302"/>
          <p:cNvSpPr/>
          <p:nvPr/>
        </p:nvSpPr>
        <p:spPr bwMode="auto">
          <a:xfrm>
            <a:off x="5500502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4" name="直接箭头连接符 303"/>
          <p:cNvCxnSpPr>
            <a:stCxn id="296" idx="2"/>
          </p:cNvCxnSpPr>
          <p:nvPr/>
        </p:nvCxnSpPr>
        <p:spPr bwMode="auto">
          <a:xfrm>
            <a:off x="5073530" y="6175972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6" name="椭圆 305"/>
          <p:cNvSpPr/>
          <p:nvPr/>
        </p:nvSpPr>
        <p:spPr bwMode="auto">
          <a:xfrm>
            <a:off x="7396589" y="37130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8" name="直接箭头连接符 307"/>
          <p:cNvCxnSpPr/>
          <p:nvPr/>
        </p:nvCxnSpPr>
        <p:spPr bwMode="auto">
          <a:xfrm>
            <a:off x="6842113" y="4284112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09" name="直接箭头连接符 308"/>
          <p:cNvCxnSpPr/>
          <p:nvPr/>
        </p:nvCxnSpPr>
        <p:spPr bwMode="auto">
          <a:xfrm flipH="1">
            <a:off x="6485679" y="4270368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0" name="椭圆 309"/>
          <p:cNvSpPr/>
          <p:nvPr/>
        </p:nvSpPr>
        <p:spPr bwMode="auto">
          <a:xfrm>
            <a:off x="6630750" y="4051160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1" name="椭圆 310"/>
          <p:cNvSpPr/>
          <p:nvPr/>
        </p:nvSpPr>
        <p:spPr bwMode="auto">
          <a:xfrm>
            <a:off x="703163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2" name="椭圆 311"/>
          <p:cNvSpPr/>
          <p:nvPr/>
        </p:nvSpPr>
        <p:spPr bwMode="auto">
          <a:xfrm>
            <a:off x="623833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3" name="任意多边形 312"/>
          <p:cNvSpPr/>
          <p:nvPr/>
        </p:nvSpPr>
        <p:spPr bwMode="auto">
          <a:xfrm flipH="1">
            <a:off x="6821138" y="3646912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下箭头 322"/>
          <p:cNvSpPr/>
          <p:nvPr/>
        </p:nvSpPr>
        <p:spPr bwMode="auto">
          <a:xfrm>
            <a:off x="7371852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3" name="圆角矩形 332"/>
          <p:cNvSpPr/>
          <p:nvPr/>
        </p:nvSpPr>
        <p:spPr bwMode="auto">
          <a:xfrm>
            <a:off x="6896824" y="5801353"/>
            <a:ext cx="1484058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4" name="椭圆 333"/>
          <p:cNvSpPr/>
          <p:nvPr/>
        </p:nvSpPr>
        <p:spPr bwMode="auto">
          <a:xfrm>
            <a:off x="7079150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35" name="直接箭头连接符 334"/>
          <p:cNvCxnSpPr/>
          <p:nvPr/>
        </p:nvCxnSpPr>
        <p:spPr bwMode="auto">
          <a:xfrm>
            <a:off x="7831898" y="6173386"/>
            <a:ext cx="41150" cy="2623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336" name="直接箭头连接符 335"/>
          <p:cNvCxnSpPr/>
          <p:nvPr/>
        </p:nvCxnSpPr>
        <p:spPr bwMode="auto">
          <a:xfrm flipH="1">
            <a:off x="6842113" y="6188201"/>
            <a:ext cx="215435" cy="247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37" name="椭圆 336"/>
          <p:cNvSpPr/>
          <p:nvPr/>
        </p:nvSpPr>
        <p:spPr bwMode="auto">
          <a:xfrm>
            <a:off x="7143783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8" name="椭圆 337"/>
          <p:cNvSpPr/>
          <p:nvPr/>
        </p:nvSpPr>
        <p:spPr bwMode="auto">
          <a:xfrm>
            <a:off x="6588224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椭圆 338"/>
          <p:cNvSpPr/>
          <p:nvPr/>
        </p:nvSpPr>
        <p:spPr bwMode="auto">
          <a:xfrm>
            <a:off x="7452288" y="583101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40" name="椭圆 339"/>
          <p:cNvSpPr/>
          <p:nvPr/>
        </p:nvSpPr>
        <p:spPr bwMode="auto">
          <a:xfrm>
            <a:off x="7699342" y="64425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1" name="直接箭头连接符 340"/>
          <p:cNvCxnSpPr/>
          <p:nvPr/>
        </p:nvCxnSpPr>
        <p:spPr bwMode="auto">
          <a:xfrm flipH="1">
            <a:off x="7333215" y="6182665"/>
            <a:ext cx="95644" cy="2530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42" name="椭圆 341"/>
          <p:cNvSpPr/>
          <p:nvPr/>
        </p:nvSpPr>
        <p:spPr bwMode="auto">
          <a:xfrm>
            <a:off x="7840784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3" name="椭圆 342"/>
          <p:cNvSpPr/>
          <p:nvPr/>
        </p:nvSpPr>
        <p:spPr bwMode="auto">
          <a:xfrm>
            <a:off x="8254902" y="6435742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/>
          <p:cNvCxnSpPr/>
          <p:nvPr/>
        </p:nvCxnSpPr>
        <p:spPr bwMode="auto">
          <a:xfrm>
            <a:off x="8235436" y="6187781"/>
            <a:ext cx="128497" cy="24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89905736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回顾：二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叉搜索树的搜索实现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21602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80112" y="1385292"/>
            <a:ext cx="3429000" cy="4069323"/>
            <a:chOff x="5623520" y="1248544"/>
            <a:chExt cx="3429000" cy="4069323"/>
          </a:xfrm>
        </p:grpSpPr>
        <p:sp>
          <p:nvSpPr>
            <p:cNvPr id="123" name="Line 7"/>
            <p:cNvSpPr>
              <a:spLocks noChangeShapeType="1"/>
            </p:cNvSpPr>
            <p:nvPr/>
          </p:nvSpPr>
          <p:spPr bwMode="auto">
            <a:xfrm flipH="1">
              <a:off x="7833320" y="2467744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Line 8"/>
            <p:cNvSpPr>
              <a:spLocks noChangeShapeType="1"/>
            </p:cNvSpPr>
            <p:nvPr/>
          </p:nvSpPr>
          <p:spPr bwMode="auto">
            <a:xfrm>
              <a:off x="7071320" y="3382144"/>
              <a:ext cx="2286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" name="Line 9"/>
            <p:cNvSpPr>
              <a:spLocks noChangeShapeType="1"/>
            </p:cNvSpPr>
            <p:nvPr/>
          </p:nvSpPr>
          <p:spPr bwMode="auto">
            <a:xfrm flipH="1">
              <a:off x="6537920" y="3382144"/>
              <a:ext cx="30480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Line 10"/>
            <p:cNvSpPr>
              <a:spLocks noChangeShapeType="1"/>
            </p:cNvSpPr>
            <p:nvPr/>
          </p:nvSpPr>
          <p:spPr bwMode="auto">
            <a:xfrm flipH="1">
              <a:off x="6004520" y="2467744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Line 11"/>
            <p:cNvSpPr>
              <a:spLocks noChangeShapeType="1"/>
            </p:cNvSpPr>
            <p:nvPr/>
          </p:nvSpPr>
          <p:spPr bwMode="auto">
            <a:xfrm>
              <a:off x="6537920" y="2467744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" name="Oval 12"/>
            <p:cNvSpPr>
              <a:spLocks noChangeArrowheads="1"/>
            </p:cNvSpPr>
            <p:nvPr/>
          </p:nvSpPr>
          <p:spPr bwMode="auto">
            <a:xfrm>
              <a:off x="7056595" y="1248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35</a:t>
              </a:r>
            </a:p>
          </p:txBody>
        </p:sp>
        <p:sp>
          <p:nvSpPr>
            <p:cNvPr id="131" name="Oval 15"/>
            <p:cNvSpPr>
              <a:spLocks noChangeArrowheads="1"/>
            </p:cNvSpPr>
            <p:nvPr/>
          </p:nvSpPr>
          <p:spPr bwMode="auto">
            <a:xfrm>
              <a:off x="85191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50</a:t>
              </a:r>
            </a:p>
          </p:txBody>
        </p:sp>
        <p:sp>
          <p:nvSpPr>
            <p:cNvPr id="132" name="Oval 16"/>
            <p:cNvSpPr>
              <a:spLocks noChangeArrowheads="1"/>
            </p:cNvSpPr>
            <p:nvPr/>
          </p:nvSpPr>
          <p:spPr bwMode="auto">
            <a:xfrm>
              <a:off x="74523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40</a:t>
              </a:r>
            </a:p>
          </p:txBody>
        </p:sp>
        <p:sp>
          <p:nvSpPr>
            <p:cNvPr id="134" name="Oval 18"/>
            <p:cNvSpPr>
              <a:spLocks noChangeArrowheads="1"/>
            </p:cNvSpPr>
            <p:nvPr/>
          </p:nvSpPr>
          <p:spPr bwMode="auto">
            <a:xfrm>
              <a:off x="56235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10</a:t>
              </a:r>
            </a:p>
          </p:txBody>
        </p:sp>
        <p:sp>
          <p:nvSpPr>
            <p:cNvPr id="135" name="Oval 19"/>
            <p:cNvSpPr>
              <a:spLocks noChangeArrowheads="1"/>
            </p:cNvSpPr>
            <p:nvPr/>
          </p:nvSpPr>
          <p:spPr bwMode="auto">
            <a:xfrm>
              <a:off x="6156920" y="3915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20</a:t>
              </a:r>
            </a:p>
          </p:txBody>
        </p:sp>
        <p:sp>
          <p:nvSpPr>
            <p:cNvPr id="136" name="Oval 20"/>
            <p:cNvSpPr>
              <a:spLocks noChangeArrowheads="1"/>
            </p:cNvSpPr>
            <p:nvPr/>
          </p:nvSpPr>
          <p:spPr bwMode="auto">
            <a:xfrm>
              <a:off x="7147520" y="3915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30</a:t>
              </a:r>
            </a:p>
          </p:txBody>
        </p:sp>
        <p:sp>
          <p:nvSpPr>
            <p:cNvPr id="137" name="Line 21"/>
            <p:cNvSpPr>
              <a:spLocks noChangeShapeType="1"/>
            </p:cNvSpPr>
            <p:nvPr/>
          </p:nvSpPr>
          <p:spPr bwMode="auto">
            <a:xfrm flipH="1">
              <a:off x="6614120" y="1705744"/>
              <a:ext cx="53340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Line 23"/>
            <p:cNvSpPr>
              <a:spLocks noChangeShapeType="1"/>
            </p:cNvSpPr>
            <p:nvPr/>
          </p:nvSpPr>
          <p:spPr bwMode="auto">
            <a:xfrm>
              <a:off x="8366720" y="2467744"/>
              <a:ext cx="3048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" name="Line 28"/>
            <p:cNvSpPr>
              <a:spLocks noChangeShapeType="1"/>
            </p:cNvSpPr>
            <p:nvPr/>
          </p:nvSpPr>
          <p:spPr bwMode="auto">
            <a:xfrm flipH="1">
              <a:off x="7063383" y="4488631"/>
              <a:ext cx="192088" cy="4318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" name="Oval 14"/>
            <p:cNvSpPr>
              <a:spLocks noChangeArrowheads="1"/>
            </p:cNvSpPr>
            <p:nvPr/>
          </p:nvSpPr>
          <p:spPr bwMode="auto">
            <a:xfrm>
              <a:off x="7985720" y="2010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45</a:t>
              </a: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8290520" y="1507222"/>
              <a:ext cx="441147" cy="513348"/>
              <a:chOff x="8028383" y="5651956"/>
              <a:chExt cx="441147" cy="513348"/>
            </a:xfrm>
          </p:grpSpPr>
          <p:sp>
            <p:nvSpPr>
              <p:cNvPr id="147" name="Line 24"/>
              <p:cNvSpPr>
                <a:spLocks noChangeShapeType="1"/>
              </p:cNvSpPr>
              <p:nvPr/>
            </p:nvSpPr>
            <p:spPr bwMode="auto">
              <a:xfrm flipH="1">
                <a:off x="8028383" y="5726004"/>
                <a:ext cx="1" cy="43930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50000"/>
                  </a:schemeClr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8028384" y="5651956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dirty="0">
                    <a:solidFill>
                      <a:schemeClr val="accent2">
                        <a:lumMod val="50000"/>
                      </a:schemeClr>
                    </a:solidFill>
                  </a:rPr>
                  <a:t>45</a:t>
                </a:r>
              </a:p>
            </p:txBody>
          </p:sp>
        </p:grpSp>
        <p:sp>
          <p:nvSpPr>
            <p:cNvPr id="149" name="Line 23"/>
            <p:cNvSpPr>
              <a:spLocks noChangeShapeType="1"/>
            </p:cNvSpPr>
            <p:nvPr/>
          </p:nvSpPr>
          <p:spPr bwMode="auto">
            <a:xfrm>
              <a:off x="7530261" y="1687081"/>
              <a:ext cx="531659" cy="3996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512054" y="1600441"/>
              <a:ext cx="626066" cy="486302"/>
              <a:chOff x="7296030" y="1960481"/>
              <a:chExt cx="626066" cy="486302"/>
            </a:xfrm>
          </p:grpSpPr>
          <p:sp>
            <p:nvSpPr>
              <p:cNvPr id="140" name="Line 24"/>
              <p:cNvSpPr>
                <a:spLocks noChangeShapeType="1"/>
              </p:cNvSpPr>
              <p:nvPr/>
            </p:nvSpPr>
            <p:spPr bwMode="auto">
              <a:xfrm>
                <a:off x="7464896" y="1960481"/>
                <a:ext cx="457200" cy="332261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22"/>
              <p:cNvSpPr>
                <a:spLocks noChangeShapeType="1"/>
              </p:cNvSpPr>
              <p:nvPr/>
            </p:nvSpPr>
            <p:spPr bwMode="auto">
              <a:xfrm>
                <a:off x="7296030" y="2041646"/>
                <a:ext cx="533400" cy="405137"/>
              </a:xfrm>
              <a:prstGeom prst="line">
                <a:avLst/>
              </a:prstGeom>
              <a:noFill/>
              <a:ln w="5715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495992" y="1612729"/>
              <a:ext cx="626066" cy="490830"/>
              <a:chOff x="6302720" y="1974211"/>
              <a:chExt cx="626066" cy="490830"/>
            </a:xfrm>
          </p:grpSpPr>
          <p:sp>
            <p:nvSpPr>
              <p:cNvPr id="141" name="Line 25"/>
              <p:cNvSpPr>
                <a:spLocks noChangeShapeType="1"/>
              </p:cNvSpPr>
              <p:nvPr/>
            </p:nvSpPr>
            <p:spPr bwMode="auto">
              <a:xfrm flipH="1">
                <a:off x="6302720" y="1974211"/>
                <a:ext cx="457200" cy="3048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" name="Line 21"/>
              <p:cNvSpPr>
                <a:spLocks noChangeShapeType="1"/>
              </p:cNvSpPr>
              <p:nvPr/>
            </p:nvSpPr>
            <p:spPr bwMode="auto">
              <a:xfrm flipH="1">
                <a:off x="6395386" y="2084041"/>
                <a:ext cx="533400" cy="3810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6156920" y="2010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15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422809" y="2492700"/>
              <a:ext cx="445280" cy="533400"/>
              <a:chOff x="6206785" y="2852740"/>
              <a:chExt cx="445280" cy="533400"/>
            </a:xfrm>
          </p:grpSpPr>
          <p:sp>
            <p:nvSpPr>
              <p:cNvPr id="142" name="Line 26"/>
              <p:cNvSpPr>
                <a:spLocks noChangeShapeType="1"/>
              </p:cNvSpPr>
              <p:nvPr/>
            </p:nvSpPr>
            <p:spPr bwMode="auto">
              <a:xfrm>
                <a:off x="6206785" y="2963369"/>
                <a:ext cx="242141" cy="41463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" name="Line 11"/>
              <p:cNvSpPr>
                <a:spLocks noChangeShapeType="1"/>
              </p:cNvSpPr>
              <p:nvPr/>
            </p:nvSpPr>
            <p:spPr bwMode="auto">
              <a:xfrm>
                <a:off x="6347265" y="2852740"/>
                <a:ext cx="304800" cy="5334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" name="Oval 17"/>
            <p:cNvSpPr>
              <a:spLocks noChangeArrowheads="1"/>
            </p:cNvSpPr>
            <p:nvPr/>
          </p:nvSpPr>
          <p:spPr bwMode="auto">
            <a:xfrm>
              <a:off x="66903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25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984962" y="3415953"/>
              <a:ext cx="337406" cy="546134"/>
              <a:chOff x="6768938" y="3775993"/>
              <a:chExt cx="337406" cy="546134"/>
            </a:xfrm>
          </p:grpSpPr>
          <p:sp>
            <p:nvSpPr>
              <p:cNvPr id="143" name="Line 27"/>
              <p:cNvSpPr>
                <a:spLocks noChangeShapeType="1"/>
              </p:cNvSpPr>
              <p:nvPr/>
            </p:nvSpPr>
            <p:spPr bwMode="auto">
              <a:xfrm>
                <a:off x="6768938" y="3915825"/>
                <a:ext cx="172716" cy="406302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" name="Line 8"/>
              <p:cNvSpPr>
                <a:spLocks noChangeShapeType="1"/>
              </p:cNvSpPr>
              <p:nvPr/>
            </p:nvSpPr>
            <p:spPr bwMode="auto">
              <a:xfrm>
                <a:off x="6877744" y="3775993"/>
                <a:ext cx="228600" cy="5334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6537920" y="4481131"/>
              <a:ext cx="441146" cy="439300"/>
              <a:chOff x="7587383" y="5726004"/>
              <a:chExt cx="441146" cy="439300"/>
            </a:xfrm>
          </p:grpSpPr>
          <p:sp>
            <p:nvSpPr>
              <p:cNvPr id="166" name="Line 24"/>
              <p:cNvSpPr>
                <a:spLocks noChangeShapeType="1"/>
              </p:cNvSpPr>
              <p:nvPr/>
            </p:nvSpPr>
            <p:spPr bwMode="auto">
              <a:xfrm flipH="1">
                <a:off x="8028383" y="5726004"/>
                <a:ext cx="1" cy="43930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50000"/>
                  </a:schemeClr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7587383" y="5759190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dirty="0">
                    <a:solidFill>
                      <a:schemeClr val="accent2">
                        <a:lumMod val="50000"/>
                      </a:schemeClr>
                    </a:solidFill>
                  </a:rPr>
                  <a:t>27</a:t>
                </a: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6598079" y="494853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186909" y="5057802"/>
            <a:ext cx="82807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Search(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Search(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Search(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178203" y="4601341"/>
            <a:ext cx="21602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956" y="1529401"/>
            <a:ext cx="68098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Search(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temp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(temp !=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temp-&gt;data)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temp;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temp-&gt;data) 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temp = temp-&gt;left;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temp = temp-&gt;right;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0" name="TextBox 20"/>
          <p:cNvSpPr txBox="1">
            <a:spLocks noChangeArrowheads="1"/>
          </p:cNvSpPr>
          <p:nvPr/>
        </p:nvSpPr>
        <p:spPr bwMode="auto">
          <a:xfrm>
            <a:off x="7272458" y="5614808"/>
            <a:ext cx="1644508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sz="2400" dirty="0"/>
              <a:t>时间复杂度为</a:t>
            </a:r>
            <a:r>
              <a:rPr lang="en-US" altLang="zh-CN" sz="2400" dirty="0"/>
              <a:t>O(h)</a:t>
            </a:r>
          </a:p>
        </p:txBody>
      </p:sp>
    </p:spTree>
    <p:extLst>
      <p:ext uri="{BB962C8B-B14F-4D97-AF65-F5344CB8AC3E}">
        <p14:creationId xmlns:p14="http://schemas.microsoft.com/office/powerpoint/2010/main" val="71072238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树：等价性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92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提升变换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转换后的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(2,4)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树每个节点应包含且仅包含一个黑关键码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红色关键码不超过两个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若有两红色关键码，必有黑色关键码居中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52992" y="3212335"/>
            <a:ext cx="4319008" cy="2448272"/>
            <a:chOff x="179512" y="3240038"/>
            <a:chExt cx="4319008" cy="2448272"/>
          </a:xfrm>
        </p:grpSpPr>
        <p:cxnSp>
          <p:nvCxnSpPr>
            <p:cNvPr id="5" name="直接箭头连接符 4"/>
            <p:cNvCxnSpPr/>
            <p:nvPr/>
          </p:nvCxnSpPr>
          <p:spPr bwMode="auto">
            <a:xfrm>
              <a:off x="3987759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" name="直接箭头连接符 5"/>
            <p:cNvCxnSpPr/>
            <p:nvPr/>
          </p:nvCxnSpPr>
          <p:spPr bwMode="auto">
            <a:xfrm flipH="1">
              <a:off x="3794862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 bwMode="auto">
            <a:xfrm>
              <a:off x="3300038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05535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9" name="直接箭头连接符 8"/>
            <p:cNvCxnSpPr/>
            <p:nvPr/>
          </p:nvCxnSpPr>
          <p:spPr bwMode="auto">
            <a:xfrm>
              <a:off x="2614676" y="4500254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0" name="直接箭头连接符 9"/>
            <p:cNvCxnSpPr/>
            <p:nvPr/>
          </p:nvCxnSpPr>
          <p:spPr bwMode="auto">
            <a:xfrm flipH="1">
              <a:off x="2369859" y="4500254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 bwMode="auto">
            <a:xfrm>
              <a:off x="1675560" y="4486401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2" name="直接箭头连接符 11"/>
            <p:cNvCxnSpPr/>
            <p:nvPr/>
          </p:nvCxnSpPr>
          <p:spPr bwMode="auto">
            <a:xfrm flipH="1">
              <a:off x="1430743" y="4486401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3" name="直接箭头连接符 12"/>
            <p:cNvCxnSpPr/>
            <p:nvPr/>
          </p:nvCxnSpPr>
          <p:spPr bwMode="auto">
            <a:xfrm>
              <a:off x="1007675" y="5082345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4" name="直接箭头连接符 13"/>
            <p:cNvCxnSpPr/>
            <p:nvPr/>
          </p:nvCxnSpPr>
          <p:spPr bwMode="auto">
            <a:xfrm flipH="1">
              <a:off x="762859" y="5082345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5" name="直接箭头连接符 14"/>
            <p:cNvCxnSpPr/>
            <p:nvPr/>
          </p:nvCxnSpPr>
          <p:spPr bwMode="auto">
            <a:xfrm flipH="1">
              <a:off x="351378" y="4488837"/>
              <a:ext cx="272450" cy="48072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>
              <a:off x="3669139" y="4519316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" name="直接箭头连接符 16"/>
            <p:cNvCxnSpPr/>
            <p:nvPr/>
          </p:nvCxnSpPr>
          <p:spPr bwMode="auto">
            <a:xfrm flipH="1">
              <a:off x="3424323" y="4519316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8" name="直接箭头连接符 17"/>
            <p:cNvCxnSpPr/>
            <p:nvPr/>
          </p:nvCxnSpPr>
          <p:spPr bwMode="auto">
            <a:xfrm flipH="1">
              <a:off x="2719171" y="3945358"/>
              <a:ext cx="386365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3168606" y="3941027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 bwMode="auto">
            <a:xfrm>
              <a:off x="675504" y="4563115"/>
              <a:ext cx="250682" cy="3803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 bwMode="auto">
            <a:xfrm>
              <a:off x="1197204" y="3926062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" name="直接箭头连接符 21"/>
            <p:cNvCxnSpPr/>
            <p:nvPr/>
          </p:nvCxnSpPr>
          <p:spPr bwMode="auto">
            <a:xfrm flipH="1">
              <a:off x="751464" y="3914781"/>
              <a:ext cx="431974" cy="4429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" name="直接箭头连接符 22"/>
            <p:cNvCxnSpPr/>
            <p:nvPr/>
          </p:nvCxnSpPr>
          <p:spPr bwMode="auto">
            <a:xfrm>
              <a:off x="2111471" y="3411295"/>
              <a:ext cx="854517" cy="4142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4" name="直接箭头连接符 23"/>
            <p:cNvCxnSpPr/>
            <p:nvPr/>
          </p:nvCxnSpPr>
          <p:spPr bwMode="auto">
            <a:xfrm flipH="1">
              <a:off x="1309580" y="3395212"/>
              <a:ext cx="801891" cy="43031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25" name="椭圆 24"/>
            <p:cNvSpPr/>
            <p:nvPr/>
          </p:nvSpPr>
          <p:spPr bwMode="auto">
            <a:xfrm>
              <a:off x="1942714" y="324003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1016784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2943021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1502351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489773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830212" y="4921594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2454118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3500214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3825244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3175185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79512" y="4971510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88736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1091640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252921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1755825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2195736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2698640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2952192" y="5524633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3354213" y="5526732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3748253" y="55271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4150274" y="55292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下箭头 45"/>
          <p:cNvSpPr/>
          <p:nvPr/>
        </p:nvSpPr>
        <p:spPr bwMode="auto">
          <a:xfrm rot="16200000">
            <a:off x="4080948" y="356755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93" name="直接箭头连接符 92"/>
          <p:cNvCxnSpPr/>
          <p:nvPr/>
        </p:nvCxnSpPr>
        <p:spPr bwMode="auto">
          <a:xfrm>
            <a:off x="8501122" y="3910275"/>
            <a:ext cx="195998" cy="3777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8432063" y="3910275"/>
            <a:ext cx="108158" cy="392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5" name="直接箭头连接符 94"/>
          <p:cNvCxnSpPr/>
          <p:nvPr/>
        </p:nvCxnSpPr>
        <p:spPr bwMode="auto">
          <a:xfrm>
            <a:off x="7518622" y="3913240"/>
            <a:ext cx="175319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6" name="直接箭头连接符 95"/>
          <p:cNvCxnSpPr/>
          <p:nvPr/>
        </p:nvCxnSpPr>
        <p:spPr bwMode="auto">
          <a:xfrm flipH="1">
            <a:off x="7428270" y="3913240"/>
            <a:ext cx="127845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7" name="直接箭头连接符 96"/>
          <p:cNvCxnSpPr/>
          <p:nvPr/>
        </p:nvCxnSpPr>
        <p:spPr bwMode="auto">
          <a:xfrm>
            <a:off x="6971086" y="3927093"/>
            <a:ext cx="152143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8" name="直接箭头连接符 97"/>
          <p:cNvCxnSpPr/>
          <p:nvPr/>
        </p:nvCxnSpPr>
        <p:spPr bwMode="auto">
          <a:xfrm flipH="1">
            <a:off x="6876140" y="3927093"/>
            <a:ext cx="82125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6031970" y="3913240"/>
            <a:ext cx="162000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 flipH="1">
            <a:off x="5920686" y="3913240"/>
            <a:ext cx="98463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09978" y="3917572"/>
            <a:ext cx="154338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2" name="直接箭头连接符 101"/>
          <p:cNvCxnSpPr/>
          <p:nvPr/>
        </p:nvCxnSpPr>
        <p:spPr bwMode="auto">
          <a:xfrm flipH="1">
            <a:off x="5386724" y="3917572"/>
            <a:ext cx="110434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3" name="直接箭头连接符 102"/>
          <p:cNvCxnSpPr/>
          <p:nvPr/>
        </p:nvCxnSpPr>
        <p:spPr bwMode="auto">
          <a:xfrm flipH="1">
            <a:off x="4879995" y="3874291"/>
            <a:ext cx="132002" cy="43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4" name="直接箭头连接符 103"/>
          <p:cNvCxnSpPr/>
          <p:nvPr/>
        </p:nvCxnSpPr>
        <p:spPr bwMode="auto">
          <a:xfrm flipV="1">
            <a:off x="8042980" y="3912485"/>
            <a:ext cx="327338" cy="190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5" name="直接箭头连接符 104"/>
          <p:cNvCxnSpPr/>
          <p:nvPr/>
        </p:nvCxnSpPr>
        <p:spPr bwMode="auto">
          <a:xfrm flipH="1">
            <a:off x="7693941" y="3910275"/>
            <a:ext cx="287294" cy="117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 flipH="1">
            <a:off x="7075581" y="3372197"/>
            <a:ext cx="386365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>
            <a:off x="7525016" y="3367866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8" name="直接箭头连接符 107"/>
          <p:cNvCxnSpPr/>
          <p:nvPr/>
        </p:nvCxnSpPr>
        <p:spPr bwMode="auto">
          <a:xfrm>
            <a:off x="5026904" y="3902283"/>
            <a:ext cx="316087" cy="117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>
            <a:off x="5553614" y="3352901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0" name="直接箭头连接符 109"/>
          <p:cNvCxnSpPr/>
          <p:nvPr/>
        </p:nvCxnSpPr>
        <p:spPr bwMode="auto">
          <a:xfrm flipH="1">
            <a:off x="5107874" y="3341620"/>
            <a:ext cx="431974" cy="4429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1" name="直接箭头连接符 110"/>
          <p:cNvCxnSpPr/>
          <p:nvPr/>
        </p:nvCxnSpPr>
        <p:spPr bwMode="auto">
          <a:xfrm flipV="1">
            <a:off x="6460481" y="3350829"/>
            <a:ext cx="831550" cy="145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 flipH="1">
            <a:off x="5683423" y="3362558"/>
            <a:ext cx="769658" cy="15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sp>
        <p:nvSpPr>
          <p:cNvPr id="113" name="椭圆 112"/>
          <p:cNvSpPr/>
          <p:nvPr/>
        </p:nvSpPr>
        <p:spPr bwMode="auto">
          <a:xfrm>
            <a:off x="6299124" y="3197604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373194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5" name="椭圆 114"/>
          <p:cNvSpPr/>
          <p:nvPr/>
        </p:nvSpPr>
        <p:spPr bwMode="auto">
          <a:xfrm>
            <a:off x="7299431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椭圆 115"/>
          <p:cNvSpPr/>
          <p:nvPr/>
        </p:nvSpPr>
        <p:spPr bwMode="auto">
          <a:xfrm>
            <a:off x="5858761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椭圆 116"/>
          <p:cNvSpPr/>
          <p:nvPr/>
        </p:nvSpPr>
        <p:spPr bwMode="auto">
          <a:xfrm>
            <a:off x="4846183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椭圆 117"/>
          <p:cNvSpPr/>
          <p:nvPr/>
        </p:nvSpPr>
        <p:spPr bwMode="auto">
          <a:xfrm>
            <a:off x="5337424" y="3765319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椭圆 118"/>
          <p:cNvSpPr/>
          <p:nvPr/>
        </p:nvSpPr>
        <p:spPr bwMode="auto">
          <a:xfrm>
            <a:off x="6810528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椭圆 119"/>
          <p:cNvSpPr/>
          <p:nvPr/>
        </p:nvSpPr>
        <p:spPr bwMode="auto">
          <a:xfrm>
            <a:off x="7856624" y="37535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椭圆 120"/>
          <p:cNvSpPr/>
          <p:nvPr/>
        </p:nvSpPr>
        <p:spPr bwMode="auto">
          <a:xfrm>
            <a:off x="8347176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7374928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526629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555234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5824121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6110173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743894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7029946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7301725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587777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827925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856530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474366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0" name="下箭头 159"/>
          <p:cNvSpPr/>
          <p:nvPr/>
        </p:nvSpPr>
        <p:spPr bwMode="auto">
          <a:xfrm>
            <a:off x="6476607" y="4735187"/>
            <a:ext cx="400272" cy="349997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6082350" y="5162258"/>
            <a:ext cx="1224604" cy="369267"/>
            <a:chOff x="6201413" y="5334299"/>
            <a:chExt cx="1224604" cy="369267"/>
          </a:xfrm>
        </p:grpSpPr>
        <p:sp>
          <p:nvSpPr>
            <p:cNvPr id="164" name="圆角矩形 163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1" name="椭圆 160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椭圆 161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椭圆 162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6" name="直接箭头连接符 165"/>
          <p:cNvCxnSpPr>
            <a:endCxn id="178" idx="0"/>
          </p:cNvCxnSpPr>
          <p:nvPr/>
        </p:nvCxnSpPr>
        <p:spPr bwMode="auto">
          <a:xfrm flipH="1">
            <a:off x="5465332" y="5503928"/>
            <a:ext cx="673422" cy="261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>
            <a:off x="6884384" y="5527293"/>
            <a:ext cx="157200" cy="223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9" name="直接箭头连接符 168"/>
          <p:cNvCxnSpPr/>
          <p:nvPr/>
        </p:nvCxnSpPr>
        <p:spPr bwMode="auto">
          <a:xfrm>
            <a:off x="7268998" y="5531525"/>
            <a:ext cx="730480" cy="191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2" name="直接箭头连接符 171"/>
          <p:cNvCxnSpPr/>
          <p:nvPr/>
        </p:nvCxnSpPr>
        <p:spPr bwMode="auto">
          <a:xfrm flipH="1">
            <a:off x="6254289" y="5529578"/>
            <a:ext cx="214034" cy="2550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177" name="组合 176"/>
          <p:cNvGrpSpPr/>
          <p:nvPr/>
        </p:nvGrpSpPr>
        <p:grpSpPr>
          <a:xfrm>
            <a:off x="5022214" y="5765011"/>
            <a:ext cx="886236" cy="369267"/>
            <a:chOff x="6539781" y="5334299"/>
            <a:chExt cx="886236" cy="369267"/>
          </a:xfrm>
        </p:grpSpPr>
        <p:sp>
          <p:nvSpPr>
            <p:cNvPr id="178" name="圆角矩形 177"/>
            <p:cNvSpPr/>
            <p:nvPr/>
          </p:nvSpPr>
          <p:spPr bwMode="auto">
            <a:xfrm>
              <a:off x="6539781" y="5334299"/>
              <a:ext cx="886236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9" name="椭圆 1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" name="椭圆 1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020080" y="5772483"/>
            <a:ext cx="510899" cy="369267"/>
            <a:chOff x="6131148" y="5775294"/>
            <a:chExt cx="510899" cy="369267"/>
          </a:xfrm>
        </p:grpSpPr>
        <p:sp>
          <p:nvSpPr>
            <p:cNvPr id="183" name="圆角矩形 18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6765188" y="5765010"/>
            <a:ext cx="510899" cy="369267"/>
            <a:chOff x="6131148" y="5775294"/>
            <a:chExt cx="510899" cy="369267"/>
          </a:xfrm>
        </p:grpSpPr>
        <p:sp>
          <p:nvSpPr>
            <p:cNvPr id="190" name="圆角矩形 18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1" name="椭圆 19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7411196" y="5767648"/>
            <a:ext cx="1224604" cy="369267"/>
            <a:chOff x="6201413" y="5334299"/>
            <a:chExt cx="1224604" cy="369267"/>
          </a:xfrm>
        </p:grpSpPr>
        <p:sp>
          <p:nvSpPr>
            <p:cNvPr id="193" name="圆角矩形 192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4" name="椭圆 193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椭圆 194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6" name="椭圆 195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7" name="直接箭头连接符 196"/>
          <p:cNvCxnSpPr/>
          <p:nvPr/>
        </p:nvCxnSpPr>
        <p:spPr bwMode="auto">
          <a:xfrm>
            <a:off x="858177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1" name="直接箭头连接符 210"/>
          <p:cNvCxnSpPr/>
          <p:nvPr/>
        </p:nvCxnSpPr>
        <p:spPr bwMode="auto">
          <a:xfrm>
            <a:off x="82053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2" name="直接箭头连接符 211"/>
          <p:cNvCxnSpPr/>
          <p:nvPr/>
        </p:nvCxnSpPr>
        <p:spPr bwMode="auto">
          <a:xfrm>
            <a:off x="7824680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/>
          <p:nvPr/>
        </p:nvCxnSpPr>
        <p:spPr bwMode="auto">
          <a:xfrm>
            <a:off x="746981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/>
          <p:nvPr/>
        </p:nvCxnSpPr>
        <p:spPr bwMode="auto">
          <a:xfrm>
            <a:off x="7214934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/>
          <p:nvPr/>
        </p:nvCxnSpPr>
        <p:spPr bwMode="auto">
          <a:xfrm>
            <a:off x="680862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6" name="直接箭头连接符 215"/>
          <p:cNvCxnSpPr/>
          <p:nvPr/>
        </p:nvCxnSpPr>
        <p:spPr bwMode="auto">
          <a:xfrm>
            <a:off x="64725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7" name="直接箭头连接符 216"/>
          <p:cNvCxnSpPr/>
          <p:nvPr/>
        </p:nvCxnSpPr>
        <p:spPr bwMode="auto">
          <a:xfrm>
            <a:off x="6067472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8" name="直接箭头连接符 217"/>
          <p:cNvCxnSpPr/>
          <p:nvPr/>
        </p:nvCxnSpPr>
        <p:spPr bwMode="auto">
          <a:xfrm>
            <a:off x="58527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9" name="直接箭头连接符 218"/>
          <p:cNvCxnSpPr/>
          <p:nvPr/>
        </p:nvCxnSpPr>
        <p:spPr bwMode="auto">
          <a:xfrm>
            <a:off x="547596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0" name="直接箭头连接符 219"/>
          <p:cNvCxnSpPr/>
          <p:nvPr/>
        </p:nvCxnSpPr>
        <p:spPr bwMode="auto">
          <a:xfrm>
            <a:off x="50884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1" name="矩形 220"/>
          <p:cNvSpPr/>
          <p:nvPr/>
        </p:nvSpPr>
        <p:spPr bwMode="auto">
          <a:xfrm>
            <a:off x="8481082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2" name="矩形 221"/>
          <p:cNvSpPr/>
          <p:nvPr/>
        </p:nvSpPr>
        <p:spPr bwMode="auto">
          <a:xfrm>
            <a:off x="812001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3" name="矩形 222"/>
          <p:cNvSpPr/>
          <p:nvPr/>
        </p:nvSpPr>
        <p:spPr bwMode="auto">
          <a:xfrm>
            <a:off x="773350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4" name="矩形 223"/>
          <p:cNvSpPr/>
          <p:nvPr/>
        </p:nvSpPr>
        <p:spPr bwMode="auto">
          <a:xfrm>
            <a:off x="73724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矩形 224"/>
          <p:cNvSpPr/>
          <p:nvPr/>
        </p:nvSpPr>
        <p:spPr bwMode="auto">
          <a:xfrm>
            <a:off x="711826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矩形 225"/>
          <p:cNvSpPr/>
          <p:nvPr/>
        </p:nvSpPr>
        <p:spPr bwMode="auto">
          <a:xfrm>
            <a:off x="670943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638370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597487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574088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5375750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1" name="矩形 230"/>
          <p:cNvSpPr/>
          <p:nvPr/>
        </p:nvSpPr>
        <p:spPr bwMode="auto">
          <a:xfrm>
            <a:off x="49916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6934957" y="4715852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38792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树：平衡性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24744"/>
            <a:ext cx="871296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平衡性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树特性，红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树的黑高度是平衡的，但计入红节点后，整体的高度还是平衡的吗？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可以证明红黑树高度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左边公式显然成立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若黑树高为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，则根据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树的高度结论有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Bef>
                <a:spcPts val="24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另一方面，任一通路不包含相邻的红节点，故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+1)≤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≤2∙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blipFill>
                <a:blip r:embed="rId3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/>
              <p:cNvSpPr txBox="1"/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/>
              <p:cNvSpPr txBox="1"/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9" name="文本框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blipFill>
                <a:blip r:embed="rId5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20"/>
          <p:cNvSpPr txBox="1">
            <a:spLocks noChangeArrowheads="1"/>
          </p:cNvSpPr>
          <p:nvPr/>
        </p:nvSpPr>
        <p:spPr bwMode="auto">
          <a:xfrm>
            <a:off x="323528" y="5963534"/>
            <a:ext cx="8640959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红黑树的适度平衡标准进一步放宽（相比于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树），节点左右子树高度不超过两倍，降低动态调整成本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1064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116033"/>
            <a:ext cx="89932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节点插入演示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Red-Black-Inse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573" y="1808529"/>
            <a:ext cx="8100392" cy="45564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3848" y="1223754"/>
            <a:ext cx="6376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https://cs.usfca.edu/~galles/visualization/RedBlack.html</a:t>
            </a:r>
          </a:p>
        </p:txBody>
      </p:sp>
    </p:spTree>
    <p:extLst>
      <p:ext uri="{BB962C8B-B14F-4D97-AF65-F5344CB8AC3E}">
        <p14:creationId xmlns:p14="http://schemas.microsoft.com/office/powerpoint/2010/main" val="336860135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节点插入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首先调用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在树中查找关键码，若查找成功返回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否则，在查找终止位置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处创建节点，并为它染成红色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条准则仅有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可能不满足，即新入的红节点的父亲也为红色，此时需解决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双红缺陷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，调用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SolveDoubleRed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找出节点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的父节点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，祖父节点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，叔父节点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，视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的颜色，分情况进行双红缺陷处理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763" y="5930696"/>
            <a:ext cx="8280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1,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RBColor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RB_RED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: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data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parent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height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npl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color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 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12326"/>
            <a:ext cx="92890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RedBlack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&gt;::insert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r>
              <a:rPr lang="en-US" altLang="zh-CN" sz="14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插入红黑树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&amp; x = search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(x)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确认目标不存在（留意对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的设置）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x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_hot,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-</a:t>
            </a:r>
            <a:r>
              <a:rPr lang="en-US" altLang="zh-CN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1);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_size++;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创建红节点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：以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为父，黑高度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-1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solveDoubleRed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x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 ? x : _hot-&gt;parent;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经双红修正后，即可返回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无论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是否存在于原树中，返回时总有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x-&gt;data == e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31019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双红修正（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按双红假设，父节点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为红，祖父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必为黑，因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为内部节点，其必有另一孩子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u(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可能为外部节点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由路径所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过黑节点数目相等，推知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根节点都为黑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531900" y="417909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244877" y="461482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18214" y="3913271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293751" y="3911240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87484" y="4351294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894221" y="4351294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886252" y="462635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311469" y="4193709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932047" y="373021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44163" y="3517615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803723" y="3513788"/>
            <a:ext cx="213060" cy="290861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642567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462547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1856220" y="3817505"/>
            <a:ext cx="294518" cy="7973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29398" y="5464167"/>
            <a:ext cx="1224604" cy="369267"/>
            <a:chOff x="6201413" y="5334299"/>
            <a:chExt cx="1224604" cy="369267"/>
          </a:xfrm>
        </p:grpSpPr>
        <p:sp>
          <p:nvSpPr>
            <p:cNvPr id="78" name="圆角矩形 7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434962" y="5805837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104" idx="0"/>
          </p:cNvCxnSpPr>
          <p:nvPr/>
        </p:nvCxnSpPr>
        <p:spPr bwMode="auto">
          <a:xfrm>
            <a:off x="1395590" y="5829202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91" idx="0"/>
          </p:cNvCxnSpPr>
          <p:nvPr/>
        </p:nvCxnSpPr>
        <p:spPr bwMode="auto">
          <a:xfrm>
            <a:off x="1816046" y="5833434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107" idx="0"/>
          </p:cNvCxnSpPr>
          <p:nvPr/>
        </p:nvCxnSpPr>
        <p:spPr bwMode="auto">
          <a:xfrm flipH="1">
            <a:off x="987781" y="5831487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90" name="组合 89"/>
          <p:cNvGrpSpPr/>
          <p:nvPr/>
        </p:nvGrpSpPr>
        <p:grpSpPr>
          <a:xfrm>
            <a:off x="1854002" y="6058345"/>
            <a:ext cx="510899" cy="369267"/>
            <a:chOff x="6131148" y="5775294"/>
            <a:chExt cx="510899" cy="369267"/>
          </a:xfrm>
        </p:grpSpPr>
        <p:sp>
          <p:nvSpPr>
            <p:cNvPr id="91" name="圆角矩形 90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285150" y="6058345"/>
            <a:ext cx="510899" cy="369267"/>
            <a:chOff x="6131148" y="5775294"/>
            <a:chExt cx="510899" cy="369267"/>
          </a:xfrm>
        </p:grpSpPr>
        <p:sp>
          <p:nvSpPr>
            <p:cNvPr id="104" name="圆角矩形 103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32331" y="6058345"/>
            <a:ext cx="510899" cy="369267"/>
            <a:chOff x="6131148" y="5775294"/>
            <a:chExt cx="510899" cy="369267"/>
          </a:xfrm>
        </p:grpSpPr>
        <p:sp>
          <p:nvSpPr>
            <p:cNvPr id="107" name="圆角矩形 10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8" name="椭圆 10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179512" y="6058345"/>
            <a:ext cx="510899" cy="369267"/>
            <a:chOff x="6131148" y="5775294"/>
            <a:chExt cx="510899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圆角矩形 116"/>
          <p:cNvSpPr/>
          <p:nvPr/>
        </p:nvSpPr>
        <p:spPr bwMode="auto">
          <a:xfrm>
            <a:off x="1878075" y="38410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圆角矩形 118"/>
          <p:cNvSpPr/>
          <p:nvPr/>
        </p:nvSpPr>
        <p:spPr bwMode="auto">
          <a:xfrm>
            <a:off x="1330669" y="421616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911099" y="464608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71736" y="46366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707917" y="429398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29" name="组合 228"/>
          <p:cNvGrpSpPr/>
          <p:nvPr/>
        </p:nvGrpSpPr>
        <p:grpSpPr>
          <a:xfrm>
            <a:off x="3347864" y="3124454"/>
            <a:ext cx="2338525" cy="3400890"/>
            <a:chOff x="3491880" y="2476382"/>
            <a:chExt cx="2338525" cy="3400890"/>
          </a:xfrm>
        </p:grpSpPr>
        <p:sp>
          <p:nvSpPr>
            <p:cNvPr id="228" name="矩形 227"/>
            <p:cNvSpPr/>
            <p:nvPr/>
          </p:nvSpPr>
          <p:spPr bwMode="auto">
            <a:xfrm>
              <a:off x="3491880" y="2547307"/>
              <a:ext cx="2338525" cy="3329965"/>
            </a:xfrm>
            <a:prstGeom prst="rect">
              <a:avLst/>
            </a:prstGeom>
            <a:solidFill>
              <a:srgbClr val="FFFFCC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4026299" y="4816488"/>
              <a:ext cx="1224604" cy="369267"/>
              <a:chOff x="6201413" y="5334299"/>
              <a:chExt cx="1224604" cy="369267"/>
            </a:xfrm>
          </p:grpSpPr>
          <p:sp>
            <p:nvSpPr>
              <p:cNvPr id="124" name="圆角矩形 123"/>
              <p:cNvSpPr/>
              <p:nvPr/>
            </p:nvSpPr>
            <p:spPr bwMode="auto">
              <a:xfrm>
                <a:off x="6201413" y="5334299"/>
                <a:ext cx="1224604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 bwMode="auto">
              <a:xfrm>
                <a:off x="6641733" y="5357081"/>
                <a:ext cx="325030" cy="313394"/>
              </a:xfrm>
              <a:prstGeom prst="ellipse">
                <a:avLst/>
              </a:prstGeom>
              <a:solidFill>
                <a:schemeClr val="accent4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b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 bwMode="auto">
              <a:xfrm>
                <a:off x="6263194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 bwMode="auto">
              <a:xfrm>
                <a:off x="7020272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c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8" name="直接箭头连接符 127"/>
            <p:cNvCxnSpPr>
              <a:endCxn id="142" idx="0"/>
            </p:cNvCxnSpPr>
            <p:nvPr/>
          </p:nvCxnSpPr>
          <p:spPr bwMode="auto">
            <a:xfrm flipH="1">
              <a:off x="3831863" y="5158158"/>
              <a:ext cx="250841" cy="2525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9" name="直接箭头连接符 128"/>
            <p:cNvCxnSpPr>
              <a:endCxn id="136" idx="0"/>
            </p:cNvCxnSpPr>
            <p:nvPr/>
          </p:nvCxnSpPr>
          <p:spPr bwMode="auto">
            <a:xfrm>
              <a:off x="4792491" y="5181523"/>
              <a:ext cx="145010" cy="2291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0" name="直接箭头连接符 129"/>
            <p:cNvCxnSpPr>
              <a:endCxn id="133" idx="0"/>
            </p:cNvCxnSpPr>
            <p:nvPr/>
          </p:nvCxnSpPr>
          <p:spPr bwMode="auto">
            <a:xfrm>
              <a:off x="5212947" y="5185755"/>
              <a:ext cx="293406" cy="2249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1" name="直接箭头连接符 130"/>
            <p:cNvCxnSpPr>
              <a:endCxn id="139" idx="0"/>
            </p:cNvCxnSpPr>
            <p:nvPr/>
          </p:nvCxnSpPr>
          <p:spPr bwMode="auto">
            <a:xfrm flipH="1">
              <a:off x="4384682" y="5183808"/>
              <a:ext cx="73386" cy="2268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grpSp>
          <p:nvGrpSpPr>
            <p:cNvPr id="132" name="组合 131"/>
            <p:cNvGrpSpPr/>
            <p:nvPr/>
          </p:nvGrpSpPr>
          <p:grpSpPr>
            <a:xfrm>
              <a:off x="5250903" y="5410666"/>
              <a:ext cx="510899" cy="369267"/>
              <a:chOff x="6131148" y="5775294"/>
              <a:chExt cx="510899" cy="369267"/>
            </a:xfrm>
          </p:grpSpPr>
          <p:sp>
            <p:nvSpPr>
              <p:cNvPr id="133" name="圆角矩形 132"/>
              <p:cNvSpPr/>
              <p:nvPr/>
            </p:nvSpPr>
            <p:spPr bwMode="auto">
              <a:xfrm>
                <a:off x="6131148" y="5775294"/>
                <a:ext cx="510899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 bwMode="auto">
              <a:xfrm>
                <a:off x="6227548" y="5798076"/>
                <a:ext cx="325030" cy="313394"/>
              </a:xfrm>
              <a:prstGeom prst="ellipse">
                <a:avLst/>
              </a:prstGeom>
              <a:solidFill>
                <a:schemeClr val="tx1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u</a:t>
                </a:r>
                <a:endParaRPr lang="zh-CN" alt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6" name="圆角矩形 135"/>
            <p:cNvSpPr/>
            <p:nvPr/>
          </p:nvSpPr>
          <p:spPr bwMode="auto">
            <a:xfrm>
              <a:off x="4682051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" name="椭圆 136"/>
            <p:cNvSpPr/>
            <p:nvPr/>
          </p:nvSpPr>
          <p:spPr bwMode="auto">
            <a:xfrm>
              <a:off x="4778451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600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圆角矩形 138"/>
            <p:cNvSpPr/>
            <p:nvPr/>
          </p:nvSpPr>
          <p:spPr bwMode="auto">
            <a:xfrm>
              <a:off x="4129232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0" name="椭圆 139"/>
            <p:cNvSpPr/>
            <p:nvPr/>
          </p:nvSpPr>
          <p:spPr bwMode="auto">
            <a:xfrm>
              <a:off x="4225632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600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圆角矩形 141"/>
            <p:cNvSpPr/>
            <p:nvPr/>
          </p:nvSpPr>
          <p:spPr bwMode="auto">
            <a:xfrm>
              <a:off x="3576413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3" name="椭圆 142"/>
            <p:cNvSpPr/>
            <p:nvPr/>
          </p:nvSpPr>
          <p:spPr bwMode="auto">
            <a:xfrm>
              <a:off x="3672813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600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 bwMode="auto">
            <a:xfrm>
              <a:off x="3665357" y="3658811"/>
              <a:ext cx="296245" cy="8510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4112923" y="2922037"/>
              <a:ext cx="370933" cy="291794"/>
              <a:chOff x="3632014" y="4509120"/>
              <a:chExt cx="1269761" cy="216024"/>
            </a:xfrm>
          </p:grpSpPr>
          <p:cxnSp>
            <p:nvCxnSpPr>
              <p:cNvPr id="169" name="直接连接符 16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0" name="直接连接符 16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8" name="组合 147"/>
            <p:cNvGrpSpPr/>
            <p:nvPr/>
          </p:nvGrpSpPr>
          <p:grpSpPr>
            <a:xfrm flipH="1">
              <a:off x="4802209" y="2922037"/>
              <a:ext cx="325515" cy="286704"/>
              <a:chOff x="3632014" y="4509120"/>
              <a:chExt cx="1269761" cy="216024"/>
            </a:xfrm>
          </p:grpSpPr>
          <p:cxnSp>
            <p:nvCxnSpPr>
              <p:cNvPr id="167" name="直接连接符 16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8" name="直接连接符 16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9" name="组合 148"/>
            <p:cNvGrpSpPr/>
            <p:nvPr/>
          </p:nvGrpSpPr>
          <p:grpSpPr>
            <a:xfrm>
              <a:off x="3826542" y="3396576"/>
              <a:ext cx="135060" cy="279852"/>
              <a:chOff x="3632014" y="4509120"/>
              <a:chExt cx="1269761" cy="216024"/>
            </a:xfrm>
          </p:grpSpPr>
          <p:cxnSp>
            <p:nvCxnSpPr>
              <p:cNvPr id="165" name="直接连接符 1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6" name="直接连接符 1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0" name="组合 149"/>
            <p:cNvGrpSpPr/>
            <p:nvPr/>
          </p:nvGrpSpPr>
          <p:grpSpPr>
            <a:xfrm flipH="1">
              <a:off x="4288930" y="3396576"/>
              <a:ext cx="154041" cy="279851"/>
              <a:chOff x="3632014" y="4509120"/>
              <a:chExt cx="1269761" cy="216024"/>
            </a:xfrm>
          </p:grpSpPr>
          <p:cxnSp>
            <p:nvCxnSpPr>
              <p:cNvPr id="163" name="直接连接符 16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4" name="直接连接符 16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51" name="圆角矩形 150"/>
            <p:cNvSpPr/>
            <p:nvPr/>
          </p:nvSpPr>
          <p:spPr bwMode="auto">
            <a:xfrm>
              <a:off x="4249634" y="3670341"/>
              <a:ext cx="294777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圆角矩形 151"/>
            <p:cNvSpPr/>
            <p:nvPr/>
          </p:nvSpPr>
          <p:spPr bwMode="auto">
            <a:xfrm>
              <a:off x="4706178" y="3670341"/>
              <a:ext cx="294518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圆角矩形 152"/>
            <p:cNvSpPr/>
            <p:nvPr/>
          </p:nvSpPr>
          <p:spPr bwMode="auto">
            <a:xfrm>
              <a:off x="4474058" y="273234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4825971" y="3384930"/>
              <a:ext cx="135869" cy="284135"/>
              <a:chOff x="3632014" y="4509120"/>
              <a:chExt cx="1269761" cy="216024"/>
            </a:xfrm>
          </p:grpSpPr>
          <p:cxnSp>
            <p:nvCxnSpPr>
              <p:cNvPr id="161" name="直接连接符 16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2" name="直接连接符 16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5" name="组合 154"/>
            <p:cNvGrpSpPr/>
            <p:nvPr/>
          </p:nvGrpSpPr>
          <p:grpSpPr>
            <a:xfrm flipH="1">
              <a:off x="5226863" y="3381104"/>
              <a:ext cx="213060" cy="290861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56" name="直接连接符 155"/>
            <p:cNvCxnSpPr/>
            <p:nvPr/>
          </p:nvCxnSpPr>
          <p:spPr bwMode="auto">
            <a:xfrm flipH="1" flipV="1">
              <a:off x="4650196" y="247638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57" name="圆角矩形 156"/>
            <p:cNvSpPr/>
            <p:nvPr/>
          </p:nvSpPr>
          <p:spPr bwMode="auto">
            <a:xfrm>
              <a:off x="4953569" y="319097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圆角矩形 157"/>
            <p:cNvSpPr/>
            <p:nvPr/>
          </p:nvSpPr>
          <p:spPr bwMode="auto">
            <a:xfrm>
              <a:off x="5250929" y="3673227"/>
              <a:ext cx="294518" cy="8483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圆角矩形 144"/>
            <p:cNvSpPr/>
            <p:nvPr/>
          </p:nvSpPr>
          <p:spPr bwMode="auto">
            <a:xfrm>
              <a:off x="3926609" y="322437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1" name="下箭头 170"/>
          <p:cNvSpPr/>
          <p:nvPr/>
        </p:nvSpPr>
        <p:spPr bwMode="auto">
          <a:xfrm rot="16200000">
            <a:off x="2693425" y="562049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7519842" y="417108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7196525" y="4606814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845656" y="3909338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328308" y="3888230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75426" y="4343283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882163" y="4343283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874194" y="4618344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651774" y="423350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7045845" y="3723305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232819" y="3517615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330127" y="3513788"/>
            <a:ext cx="213060" cy="290861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68971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88951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8382624" y="3817506"/>
            <a:ext cx="326620" cy="8285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圆角矩形 200"/>
          <p:cNvSpPr/>
          <p:nvPr/>
        </p:nvSpPr>
        <p:spPr bwMode="auto">
          <a:xfrm>
            <a:off x="8416892" y="382787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909369" y="462914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237432" y="461070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703349" y="425403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75689" y="4303127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75364" y="5586209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7156977" y="5459011"/>
            <a:ext cx="1224604" cy="369267"/>
            <a:chOff x="6201413" y="5334299"/>
            <a:chExt cx="1224604" cy="369267"/>
          </a:xfrm>
        </p:grpSpPr>
        <p:sp>
          <p:nvSpPr>
            <p:cNvPr id="208" name="圆角矩形 20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09" name="椭圆 20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2" name="直接箭头连接符 211"/>
          <p:cNvCxnSpPr>
            <a:endCxn id="226" idx="0"/>
          </p:cNvCxnSpPr>
          <p:nvPr/>
        </p:nvCxnSpPr>
        <p:spPr bwMode="auto">
          <a:xfrm flipH="1">
            <a:off x="6962541" y="5800681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>
            <a:endCxn id="220" idx="0"/>
          </p:cNvCxnSpPr>
          <p:nvPr/>
        </p:nvCxnSpPr>
        <p:spPr bwMode="auto">
          <a:xfrm>
            <a:off x="7923169" y="5824046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>
            <a:endCxn id="217" idx="0"/>
          </p:cNvCxnSpPr>
          <p:nvPr/>
        </p:nvCxnSpPr>
        <p:spPr bwMode="auto">
          <a:xfrm>
            <a:off x="8343625" y="5828278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>
            <a:endCxn id="223" idx="0"/>
          </p:cNvCxnSpPr>
          <p:nvPr/>
        </p:nvCxnSpPr>
        <p:spPr bwMode="auto">
          <a:xfrm flipH="1">
            <a:off x="7515360" y="5826331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16" name="组合 215"/>
          <p:cNvGrpSpPr/>
          <p:nvPr/>
        </p:nvGrpSpPr>
        <p:grpSpPr>
          <a:xfrm>
            <a:off x="8381581" y="6053189"/>
            <a:ext cx="510899" cy="369267"/>
            <a:chOff x="6131148" y="5775294"/>
            <a:chExt cx="510899" cy="369267"/>
          </a:xfrm>
        </p:grpSpPr>
        <p:sp>
          <p:nvSpPr>
            <p:cNvPr id="217" name="圆角矩形 21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7812729" y="6053189"/>
            <a:ext cx="510899" cy="369267"/>
            <a:chOff x="6131148" y="5775294"/>
            <a:chExt cx="510899" cy="369267"/>
          </a:xfrm>
        </p:grpSpPr>
        <p:sp>
          <p:nvSpPr>
            <p:cNvPr id="220" name="圆角矩形 21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7259910" y="6053189"/>
            <a:ext cx="510899" cy="369267"/>
            <a:chOff x="6131148" y="5775294"/>
            <a:chExt cx="510899" cy="369267"/>
          </a:xfrm>
        </p:grpSpPr>
        <p:sp>
          <p:nvSpPr>
            <p:cNvPr id="223" name="圆角矩形 22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4" name="椭圆 22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6707091" y="6053189"/>
            <a:ext cx="510899" cy="369267"/>
            <a:chOff x="6131148" y="5775294"/>
            <a:chExt cx="510899" cy="369267"/>
          </a:xfrm>
        </p:grpSpPr>
        <p:sp>
          <p:nvSpPr>
            <p:cNvPr id="226" name="圆角矩形 225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7" name="椭圆 226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0" name="矩形 229"/>
          <p:cNvSpPr/>
          <p:nvPr/>
        </p:nvSpPr>
        <p:spPr>
          <a:xfrm>
            <a:off x="2425371" y="356361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右单旋</a:t>
            </a:r>
            <a:r>
              <a:rPr lang="en-US" altLang="zh-CN" sz="14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p,g</a:t>
            </a:r>
            <a:endParaRPr lang="en-US" altLang="zh-CN" sz="14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颜色对调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65933" y="355682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</a:t>
            </a:r>
            <a:endParaRPr lang="en-US" altLang="zh-CN" sz="14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g,x</a:t>
            </a:r>
            <a:endParaRPr lang="en-US" altLang="zh-CN" sz="14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颜色对调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04066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双红修正（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色，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的左右孩子非空且根节点为黑色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节点都为黑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188507" y="4230227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47216" y="3528674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165373" y="3526643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26704" y="3972191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773638" y="3966953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768825" y="4252043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183091" y="3809112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803669" y="334562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15785" y="3133018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658771" y="3127896"/>
            <a:ext cx="333020" cy="222844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514189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334169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566384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100670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628166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1385244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384586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253" idx="0"/>
          </p:cNvCxnSpPr>
          <p:nvPr/>
        </p:nvCxnSpPr>
        <p:spPr bwMode="auto">
          <a:xfrm flipH="1">
            <a:off x="1325188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256" idx="0"/>
          </p:cNvCxnSpPr>
          <p:nvPr/>
        </p:nvCxnSpPr>
        <p:spPr bwMode="auto">
          <a:xfrm>
            <a:off x="1753033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250" idx="0"/>
          </p:cNvCxnSpPr>
          <p:nvPr/>
        </p:nvCxnSpPr>
        <p:spPr bwMode="auto">
          <a:xfrm flipH="1">
            <a:off x="854887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179512" y="5897983"/>
            <a:ext cx="410148" cy="369267"/>
            <a:chOff x="242525" y="5842321"/>
            <a:chExt cx="410148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9" name="圆角矩形 118"/>
          <p:cNvSpPr/>
          <p:nvPr/>
        </p:nvSpPr>
        <p:spPr bwMode="auto">
          <a:xfrm>
            <a:off x="1202291" y="383156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793672" y="427176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10956" y="425437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644904" y="3909391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1" name="下箭头 170"/>
          <p:cNvSpPr/>
          <p:nvPr/>
        </p:nvSpPr>
        <p:spPr bwMode="auto">
          <a:xfrm rot="16200000">
            <a:off x="2630412" y="5263054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1627097" y="3791058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1738839" y="3534637"/>
            <a:ext cx="135060" cy="279852"/>
            <a:chOff x="3632014" y="4509120"/>
            <a:chExt cx="1269761" cy="216024"/>
          </a:xfrm>
        </p:grpSpPr>
        <p:cxnSp>
          <p:nvCxnSpPr>
            <p:cNvPr id="234" name="直接连接符 23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5" name="直接连接符 23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6" name="组合 235"/>
          <p:cNvGrpSpPr/>
          <p:nvPr/>
        </p:nvGrpSpPr>
        <p:grpSpPr>
          <a:xfrm flipH="1">
            <a:off x="2136135" y="3521267"/>
            <a:ext cx="154041" cy="279851"/>
            <a:chOff x="3632014" y="4509120"/>
            <a:chExt cx="1269761" cy="216024"/>
          </a:xfrm>
        </p:grpSpPr>
        <p:cxnSp>
          <p:nvCxnSpPr>
            <p:cNvPr id="237" name="直接连接符 23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8" name="直接连接符 23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39" name="圆角矩形 238"/>
          <p:cNvSpPr/>
          <p:nvPr/>
        </p:nvSpPr>
        <p:spPr bwMode="auto">
          <a:xfrm>
            <a:off x="2092632" y="380737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0" name="圆角矩形 239"/>
          <p:cNvSpPr/>
          <p:nvPr/>
        </p:nvSpPr>
        <p:spPr bwMode="auto">
          <a:xfrm>
            <a:off x="2117267" y="38274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" name="圆角矩形 240"/>
          <p:cNvSpPr/>
          <p:nvPr/>
        </p:nvSpPr>
        <p:spPr bwMode="auto">
          <a:xfrm>
            <a:off x="1657478" y="382231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1813830" y="334561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3" name="椭圆 242"/>
          <p:cNvSpPr/>
          <p:nvPr/>
        </p:nvSpPr>
        <p:spPr bwMode="auto">
          <a:xfrm>
            <a:off x="1760827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445800" y="379449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49813" y="5897983"/>
            <a:ext cx="410148" cy="369267"/>
            <a:chOff x="242525" y="5842321"/>
            <a:chExt cx="410148" cy="369267"/>
          </a:xfrm>
        </p:grpSpPr>
        <p:sp>
          <p:nvSpPr>
            <p:cNvPr id="250" name="圆角矩形 24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1" name="椭圆 25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120114" y="5897983"/>
            <a:ext cx="410148" cy="369267"/>
            <a:chOff x="242525" y="5842321"/>
            <a:chExt cx="410148" cy="369267"/>
          </a:xfrm>
        </p:grpSpPr>
        <p:sp>
          <p:nvSpPr>
            <p:cNvPr id="253" name="圆角矩形 252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4" name="椭圆 253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1590415" y="5897983"/>
            <a:ext cx="410148" cy="369267"/>
            <a:chOff x="242525" y="5842321"/>
            <a:chExt cx="410148" cy="369267"/>
          </a:xfrm>
        </p:grpSpPr>
        <p:sp>
          <p:nvSpPr>
            <p:cNvPr id="256" name="圆角矩形 25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7" name="椭圆 25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8" name="组合 257"/>
          <p:cNvGrpSpPr/>
          <p:nvPr/>
        </p:nvGrpSpPr>
        <p:grpSpPr>
          <a:xfrm>
            <a:off x="2060715" y="5897983"/>
            <a:ext cx="410148" cy="369267"/>
            <a:chOff x="242525" y="5842321"/>
            <a:chExt cx="410148" cy="369267"/>
          </a:xfrm>
        </p:grpSpPr>
        <p:sp>
          <p:nvSpPr>
            <p:cNvPr id="259" name="圆角矩形 25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0" name="椭圆 25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1" name="直接箭头连接符 260"/>
          <p:cNvCxnSpPr>
            <a:endCxn id="259" idx="0"/>
          </p:cNvCxnSpPr>
          <p:nvPr/>
        </p:nvCxnSpPr>
        <p:spPr bwMode="auto">
          <a:xfrm>
            <a:off x="2074669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987391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63589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3" name="直接箭头连接符 302"/>
          <p:cNvCxnSpPr/>
          <p:nvPr/>
        </p:nvCxnSpPr>
        <p:spPr bwMode="auto">
          <a:xfrm flipH="1">
            <a:off x="3473735" y="6103173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64" name="矩形 363"/>
          <p:cNvSpPr/>
          <p:nvPr/>
        </p:nvSpPr>
        <p:spPr>
          <a:xfrm>
            <a:off x="2360494" y="3048279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p,u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颜色转黑，</a:t>
            </a:r>
            <a:r>
              <a:rPr lang="en-US" altLang="zh-CN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局部调整仅需进行颜色更改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圆角矩形 210"/>
          <p:cNvSpPr/>
          <p:nvPr/>
        </p:nvSpPr>
        <p:spPr bwMode="auto">
          <a:xfrm>
            <a:off x="3333673" y="414962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12" name="组合 211"/>
          <p:cNvGrpSpPr/>
          <p:nvPr/>
        </p:nvGrpSpPr>
        <p:grpSpPr>
          <a:xfrm>
            <a:off x="3792382" y="3448070"/>
            <a:ext cx="261371" cy="264210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5" name="组合 214"/>
          <p:cNvGrpSpPr/>
          <p:nvPr/>
        </p:nvGrpSpPr>
        <p:grpSpPr>
          <a:xfrm flipH="1">
            <a:off x="4310539" y="3446039"/>
            <a:ext cx="167873" cy="290861"/>
            <a:chOff x="3632014" y="4509120"/>
            <a:chExt cx="1269761" cy="216024"/>
          </a:xfrm>
        </p:grpSpPr>
        <p:cxnSp>
          <p:nvCxnSpPr>
            <p:cNvPr id="216" name="直接连接符 2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7" name="直接连接符 2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8" name="组合 217"/>
          <p:cNvGrpSpPr/>
          <p:nvPr/>
        </p:nvGrpSpPr>
        <p:grpSpPr>
          <a:xfrm>
            <a:off x="3471870" y="3891587"/>
            <a:ext cx="135060" cy="279852"/>
            <a:chOff x="3632014" y="4509120"/>
            <a:chExt cx="1269761" cy="216024"/>
          </a:xfrm>
        </p:grpSpPr>
        <p:cxnSp>
          <p:nvCxnSpPr>
            <p:cNvPr id="219" name="直接连接符 2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0" name="直接连接符 2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21" name="组合 220"/>
          <p:cNvGrpSpPr/>
          <p:nvPr/>
        </p:nvGrpSpPr>
        <p:grpSpPr>
          <a:xfrm flipH="1">
            <a:off x="3918804" y="3886349"/>
            <a:ext cx="154041" cy="279851"/>
            <a:chOff x="3632014" y="4509120"/>
            <a:chExt cx="1269761" cy="216024"/>
          </a:xfrm>
        </p:grpSpPr>
        <p:cxnSp>
          <p:nvCxnSpPr>
            <p:cNvPr id="222" name="直接连接符 22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3" name="直接连接符 22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24" name="圆角矩形 223"/>
          <p:cNvSpPr/>
          <p:nvPr/>
        </p:nvSpPr>
        <p:spPr bwMode="auto">
          <a:xfrm>
            <a:off x="3913991" y="417143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圆角矩形 224"/>
          <p:cNvSpPr/>
          <p:nvPr/>
        </p:nvSpPr>
        <p:spPr bwMode="auto">
          <a:xfrm>
            <a:off x="4328257" y="3728508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圆角矩形 225"/>
          <p:cNvSpPr/>
          <p:nvPr/>
        </p:nvSpPr>
        <p:spPr bwMode="auto">
          <a:xfrm>
            <a:off x="3948835" y="32650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27" name="组合 226"/>
          <p:cNvGrpSpPr/>
          <p:nvPr/>
        </p:nvGrpSpPr>
        <p:grpSpPr>
          <a:xfrm>
            <a:off x="4160951" y="3052414"/>
            <a:ext cx="316759" cy="212601"/>
            <a:chOff x="3632014" y="4509120"/>
            <a:chExt cx="1269761" cy="216024"/>
          </a:xfrm>
        </p:grpSpPr>
        <p:cxnSp>
          <p:nvCxnSpPr>
            <p:cNvPr id="229" name="直接连接符 2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0" name="直接连接符 2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2" name="组合 231"/>
          <p:cNvGrpSpPr/>
          <p:nvPr/>
        </p:nvGrpSpPr>
        <p:grpSpPr>
          <a:xfrm flipH="1">
            <a:off x="4803937" y="3047292"/>
            <a:ext cx="333020" cy="222844"/>
            <a:chOff x="3632014" y="4509120"/>
            <a:chExt cx="1269761" cy="216024"/>
          </a:xfrm>
        </p:grpSpPr>
        <p:cxnSp>
          <p:nvCxnSpPr>
            <p:cNvPr id="242" name="直接连接符 24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4" name="直接连接符 2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45" name="直接连接符 244"/>
          <p:cNvCxnSpPr/>
          <p:nvPr/>
        </p:nvCxnSpPr>
        <p:spPr bwMode="auto">
          <a:xfrm flipH="1" flipV="1">
            <a:off x="4659355" y="2603759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46" name="圆角矩形 245"/>
          <p:cNvSpPr/>
          <p:nvPr/>
        </p:nvSpPr>
        <p:spPr bwMode="auto">
          <a:xfrm>
            <a:off x="4479335" y="285226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7" name="圆角矩形 246"/>
          <p:cNvSpPr/>
          <p:nvPr/>
        </p:nvSpPr>
        <p:spPr bwMode="auto">
          <a:xfrm>
            <a:off x="4347457" y="375096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8" name="圆角矩形 247"/>
          <p:cNvSpPr/>
          <p:nvPr/>
        </p:nvSpPr>
        <p:spPr bwMode="auto">
          <a:xfrm>
            <a:off x="3938838" y="419116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6" name="圆角矩形 365"/>
          <p:cNvSpPr/>
          <p:nvPr/>
        </p:nvSpPr>
        <p:spPr bwMode="auto">
          <a:xfrm>
            <a:off x="3356122" y="417377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7" name="圆角矩形 366"/>
          <p:cNvSpPr/>
          <p:nvPr/>
        </p:nvSpPr>
        <p:spPr bwMode="auto">
          <a:xfrm>
            <a:off x="4772263" y="371045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8" name="组合 367"/>
          <p:cNvGrpSpPr/>
          <p:nvPr/>
        </p:nvGrpSpPr>
        <p:grpSpPr>
          <a:xfrm>
            <a:off x="4884005" y="3454033"/>
            <a:ext cx="135060" cy="279852"/>
            <a:chOff x="3632014" y="4509120"/>
            <a:chExt cx="1269761" cy="216024"/>
          </a:xfrm>
        </p:grpSpPr>
        <p:cxnSp>
          <p:nvCxnSpPr>
            <p:cNvPr id="369" name="直接连接符 3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0" name="直接连接符 3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71" name="组合 370"/>
          <p:cNvGrpSpPr/>
          <p:nvPr/>
        </p:nvGrpSpPr>
        <p:grpSpPr>
          <a:xfrm flipH="1">
            <a:off x="5281301" y="3440663"/>
            <a:ext cx="154041" cy="279851"/>
            <a:chOff x="3632014" y="4509120"/>
            <a:chExt cx="1269761" cy="216024"/>
          </a:xfrm>
        </p:grpSpPr>
        <p:cxnSp>
          <p:nvCxnSpPr>
            <p:cNvPr id="372" name="直接连接符 37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3" name="直接连接符 37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74" name="圆角矩形 373"/>
          <p:cNvSpPr/>
          <p:nvPr/>
        </p:nvSpPr>
        <p:spPr bwMode="auto">
          <a:xfrm>
            <a:off x="5237798" y="372677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5" name="圆角矩形 374"/>
          <p:cNvSpPr/>
          <p:nvPr/>
        </p:nvSpPr>
        <p:spPr bwMode="auto">
          <a:xfrm>
            <a:off x="5262433" y="37468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6" name="圆角矩形 375"/>
          <p:cNvSpPr/>
          <p:nvPr/>
        </p:nvSpPr>
        <p:spPr bwMode="auto">
          <a:xfrm>
            <a:off x="4802644" y="374171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7" name="圆角矩形 376"/>
          <p:cNvSpPr/>
          <p:nvPr/>
        </p:nvSpPr>
        <p:spPr bwMode="auto">
          <a:xfrm>
            <a:off x="4958996" y="326501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8" name="圆角矩形 377"/>
          <p:cNvSpPr/>
          <p:nvPr/>
        </p:nvSpPr>
        <p:spPr bwMode="auto">
          <a:xfrm>
            <a:off x="3590966" y="371389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2432956" y="5700156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转红并上溢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1163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双红修正（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色，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的左右孩子非空且根节点为黑色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节点都为黑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4" name="圆角矩形 173"/>
          <p:cNvSpPr/>
          <p:nvPr/>
        </p:nvSpPr>
        <p:spPr bwMode="auto">
          <a:xfrm>
            <a:off x="7133512" y="4222217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782643" y="3524741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265295" y="3503633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12413" y="3958686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757316" y="3958686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749347" y="4233747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588761" y="3848906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6982832" y="333870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169806" y="3133018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267112" y="3129191"/>
            <a:ext cx="346329" cy="252489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05958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25938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784522" y="424454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174419" y="422610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640336" y="386944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12676" y="3918530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12351" y="5228766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88100" y="3063453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p,u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颜色转黑，</a:t>
            </a:r>
            <a:r>
              <a:rPr lang="en-US" altLang="zh-CN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2" name="圆角矩形 261"/>
          <p:cNvSpPr/>
          <p:nvPr/>
        </p:nvSpPr>
        <p:spPr bwMode="auto">
          <a:xfrm>
            <a:off x="8253403" y="380118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63" name="组合 262"/>
          <p:cNvGrpSpPr/>
          <p:nvPr/>
        </p:nvGrpSpPr>
        <p:grpSpPr>
          <a:xfrm>
            <a:off x="8365145" y="3544762"/>
            <a:ext cx="135060" cy="279852"/>
            <a:chOff x="3632014" y="4509120"/>
            <a:chExt cx="1269761" cy="216024"/>
          </a:xfrm>
        </p:grpSpPr>
        <p:cxnSp>
          <p:nvCxnSpPr>
            <p:cNvPr id="264" name="直接连接符 26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5" name="直接连接符 26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66" name="组合 265"/>
          <p:cNvGrpSpPr/>
          <p:nvPr/>
        </p:nvGrpSpPr>
        <p:grpSpPr>
          <a:xfrm flipH="1">
            <a:off x="8762441" y="3531392"/>
            <a:ext cx="154041" cy="279851"/>
            <a:chOff x="3632014" y="4509120"/>
            <a:chExt cx="1269761" cy="216024"/>
          </a:xfrm>
        </p:grpSpPr>
        <p:cxnSp>
          <p:nvCxnSpPr>
            <p:cNvPr id="267" name="直接连接符 2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8" name="直接连接符 2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69" name="圆角矩形 268"/>
          <p:cNvSpPr/>
          <p:nvPr/>
        </p:nvSpPr>
        <p:spPr bwMode="auto">
          <a:xfrm>
            <a:off x="8718938" y="3817504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圆角矩形 269"/>
          <p:cNvSpPr/>
          <p:nvPr/>
        </p:nvSpPr>
        <p:spPr bwMode="auto">
          <a:xfrm>
            <a:off x="8743573" y="383757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1" name="圆角矩形 270"/>
          <p:cNvSpPr/>
          <p:nvPr/>
        </p:nvSpPr>
        <p:spPr bwMode="auto">
          <a:xfrm>
            <a:off x="8283784" y="38324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2" name="圆角矩形 271"/>
          <p:cNvSpPr/>
          <p:nvPr/>
        </p:nvSpPr>
        <p:spPr bwMode="auto">
          <a:xfrm>
            <a:off x="8440136" y="335574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圆角矩形 272"/>
          <p:cNvSpPr/>
          <p:nvPr/>
        </p:nvSpPr>
        <p:spPr bwMode="auto">
          <a:xfrm>
            <a:off x="7056099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4" name="椭圆 273"/>
          <p:cNvSpPr/>
          <p:nvPr/>
        </p:nvSpPr>
        <p:spPr bwMode="auto">
          <a:xfrm>
            <a:off x="713628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5" name="椭圆 274"/>
          <p:cNvSpPr/>
          <p:nvPr/>
        </p:nvSpPr>
        <p:spPr bwMode="auto">
          <a:xfrm>
            <a:off x="749632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" name="椭圆 275"/>
          <p:cNvSpPr/>
          <p:nvPr/>
        </p:nvSpPr>
        <p:spPr bwMode="auto">
          <a:xfrm>
            <a:off x="7874959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7" name="直接箭头连接符 276"/>
          <p:cNvCxnSpPr>
            <a:endCxn id="282" idx="0"/>
          </p:cNvCxnSpPr>
          <p:nvPr/>
        </p:nvCxnSpPr>
        <p:spPr bwMode="auto">
          <a:xfrm flipH="1">
            <a:off x="6874301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8" name="直接箭头连接符 277"/>
          <p:cNvCxnSpPr>
            <a:endCxn id="289" idx="0"/>
          </p:cNvCxnSpPr>
          <p:nvPr/>
        </p:nvCxnSpPr>
        <p:spPr bwMode="auto">
          <a:xfrm flipH="1">
            <a:off x="7814903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9" name="直接箭头连接符 278"/>
          <p:cNvCxnSpPr>
            <a:endCxn id="292" idx="0"/>
          </p:cNvCxnSpPr>
          <p:nvPr/>
        </p:nvCxnSpPr>
        <p:spPr bwMode="auto">
          <a:xfrm>
            <a:off x="8242748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0" name="直接箭头连接符 279"/>
          <p:cNvCxnSpPr>
            <a:endCxn id="286" idx="0"/>
          </p:cNvCxnSpPr>
          <p:nvPr/>
        </p:nvCxnSpPr>
        <p:spPr bwMode="auto">
          <a:xfrm flipH="1">
            <a:off x="7344602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81" name="组合 280"/>
          <p:cNvGrpSpPr/>
          <p:nvPr/>
        </p:nvGrpSpPr>
        <p:grpSpPr>
          <a:xfrm>
            <a:off x="6669227" y="5897983"/>
            <a:ext cx="410148" cy="369267"/>
            <a:chOff x="242525" y="5842321"/>
            <a:chExt cx="410148" cy="369267"/>
          </a:xfrm>
        </p:grpSpPr>
        <p:sp>
          <p:nvSpPr>
            <p:cNvPr id="282" name="圆角矩形 28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3" name="椭圆 28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4" name="椭圆 283"/>
          <p:cNvSpPr/>
          <p:nvPr/>
        </p:nvSpPr>
        <p:spPr bwMode="auto">
          <a:xfrm>
            <a:off x="8250542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5" name="组合 284"/>
          <p:cNvGrpSpPr/>
          <p:nvPr/>
        </p:nvGrpSpPr>
        <p:grpSpPr>
          <a:xfrm>
            <a:off x="7139528" y="5897983"/>
            <a:ext cx="410148" cy="369267"/>
            <a:chOff x="242525" y="5842321"/>
            <a:chExt cx="410148" cy="369267"/>
          </a:xfrm>
        </p:grpSpPr>
        <p:sp>
          <p:nvSpPr>
            <p:cNvPr id="286" name="圆角矩形 28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7" name="椭圆 28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7609829" y="5897983"/>
            <a:ext cx="410148" cy="369267"/>
            <a:chOff x="242525" y="5842321"/>
            <a:chExt cx="410148" cy="369267"/>
          </a:xfrm>
        </p:grpSpPr>
        <p:sp>
          <p:nvSpPr>
            <p:cNvPr id="289" name="圆角矩形 28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0" name="椭圆 28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8080130" y="5897983"/>
            <a:ext cx="410148" cy="369267"/>
            <a:chOff x="242525" y="5842321"/>
            <a:chExt cx="410148" cy="369267"/>
          </a:xfrm>
        </p:grpSpPr>
        <p:sp>
          <p:nvSpPr>
            <p:cNvPr id="292" name="圆角矩形 29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3" name="椭圆 29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8550430" y="5897983"/>
            <a:ext cx="410148" cy="369267"/>
            <a:chOff x="242525" y="5842321"/>
            <a:chExt cx="410148" cy="369267"/>
          </a:xfrm>
        </p:grpSpPr>
        <p:sp>
          <p:nvSpPr>
            <p:cNvPr id="295" name="圆角矩形 29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6" name="椭圆 29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97" name="直接箭头连接符 296"/>
          <p:cNvCxnSpPr>
            <a:endCxn id="295" idx="0"/>
          </p:cNvCxnSpPr>
          <p:nvPr/>
        </p:nvCxnSpPr>
        <p:spPr bwMode="auto">
          <a:xfrm>
            <a:off x="8564384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3" name="圆角矩形 172"/>
          <p:cNvSpPr/>
          <p:nvPr/>
        </p:nvSpPr>
        <p:spPr bwMode="auto">
          <a:xfrm>
            <a:off x="7456829" y="378648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628795" y="5760332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97283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24" name="圆角矩形 323"/>
          <p:cNvSpPr/>
          <p:nvPr/>
        </p:nvSpPr>
        <p:spPr bwMode="auto">
          <a:xfrm>
            <a:off x="3780912" y="4218660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8" name="组合 327"/>
          <p:cNvGrpSpPr/>
          <p:nvPr/>
        </p:nvGrpSpPr>
        <p:grpSpPr>
          <a:xfrm flipH="1">
            <a:off x="3912695" y="3500076"/>
            <a:ext cx="379124" cy="317008"/>
            <a:chOff x="3632014" y="4509120"/>
            <a:chExt cx="1269761" cy="216024"/>
          </a:xfrm>
        </p:grpSpPr>
        <p:cxnSp>
          <p:nvCxnSpPr>
            <p:cNvPr id="329" name="直接连接符 3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0" name="直接连接符 3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1" name="组合 330"/>
          <p:cNvGrpSpPr/>
          <p:nvPr/>
        </p:nvGrpSpPr>
        <p:grpSpPr>
          <a:xfrm>
            <a:off x="3959813" y="3955129"/>
            <a:ext cx="135060" cy="279852"/>
            <a:chOff x="3632014" y="4509120"/>
            <a:chExt cx="1269761" cy="216024"/>
          </a:xfrm>
        </p:grpSpPr>
        <p:cxnSp>
          <p:nvCxnSpPr>
            <p:cNvPr id="332" name="直接连接符 3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3" name="直接连接符 3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4" name="组合 333"/>
          <p:cNvGrpSpPr/>
          <p:nvPr/>
        </p:nvGrpSpPr>
        <p:grpSpPr>
          <a:xfrm flipH="1">
            <a:off x="4404716" y="3955129"/>
            <a:ext cx="154041" cy="279851"/>
            <a:chOff x="3632014" y="4509120"/>
            <a:chExt cx="1269761" cy="216024"/>
          </a:xfrm>
        </p:grpSpPr>
        <p:cxnSp>
          <p:nvCxnSpPr>
            <p:cNvPr id="335" name="直接连接符 3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6" name="直接连接符 3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37" name="圆角矩形 336"/>
          <p:cNvSpPr/>
          <p:nvPr/>
        </p:nvSpPr>
        <p:spPr bwMode="auto">
          <a:xfrm>
            <a:off x="4396747" y="4230190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圆角矩形 338"/>
          <p:cNvSpPr/>
          <p:nvPr/>
        </p:nvSpPr>
        <p:spPr bwMode="auto">
          <a:xfrm>
            <a:off x="3630232" y="33351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40" name="组合 339"/>
          <p:cNvGrpSpPr/>
          <p:nvPr/>
        </p:nvGrpSpPr>
        <p:grpSpPr>
          <a:xfrm>
            <a:off x="3817206" y="3129461"/>
            <a:ext cx="754508" cy="243645"/>
            <a:chOff x="3632014" y="4509120"/>
            <a:chExt cx="1269761" cy="216024"/>
          </a:xfrm>
        </p:grpSpPr>
        <p:cxnSp>
          <p:nvCxnSpPr>
            <p:cNvPr id="341" name="直接连接符 3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2" name="直接连接符 3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43" name="组合 342"/>
          <p:cNvGrpSpPr/>
          <p:nvPr/>
        </p:nvGrpSpPr>
        <p:grpSpPr>
          <a:xfrm flipH="1">
            <a:off x="4914512" y="3125634"/>
            <a:ext cx="346329" cy="252489"/>
            <a:chOff x="3632014" y="4509120"/>
            <a:chExt cx="1269761" cy="216024"/>
          </a:xfrm>
        </p:grpSpPr>
        <p:cxnSp>
          <p:nvCxnSpPr>
            <p:cNvPr id="344" name="直接连接符 3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5" name="直接连接符 3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46" name="直接连接符 345"/>
          <p:cNvCxnSpPr/>
          <p:nvPr/>
        </p:nvCxnSpPr>
        <p:spPr bwMode="auto">
          <a:xfrm flipH="1" flipV="1">
            <a:off x="4753358" y="2680806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347" name="圆角矩形 346"/>
          <p:cNvSpPr/>
          <p:nvPr/>
        </p:nvSpPr>
        <p:spPr bwMode="auto">
          <a:xfrm>
            <a:off x="4573338" y="292931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" name="圆角矩形 347"/>
          <p:cNvSpPr/>
          <p:nvPr/>
        </p:nvSpPr>
        <p:spPr bwMode="auto">
          <a:xfrm>
            <a:off x="4431922" y="424099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49" name="圆角矩形 348"/>
          <p:cNvSpPr/>
          <p:nvPr/>
        </p:nvSpPr>
        <p:spPr bwMode="auto">
          <a:xfrm>
            <a:off x="3821819" y="42225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1" name="圆角矩形 350"/>
          <p:cNvSpPr/>
          <p:nvPr/>
        </p:nvSpPr>
        <p:spPr bwMode="auto">
          <a:xfrm>
            <a:off x="4900803" y="3797626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52" name="组合 351"/>
          <p:cNvGrpSpPr/>
          <p:nvPr/>
        </p:nvGrpSpPr>
        <p:grpSpPr>
          <a:xfrm>
            <a:off x="5012545" y="3541205"/>
            <a:ext cx="135060" cy="279852"/>
            <a:chOff x="3632014" y="4509120"/>
            <a:chExt cx="1269761" cy="216024"/>
          </a:xfrm>
        </p:grpSpPr>
        <p:cxnSp>
          <p:nvCxnSpPr>
            <p:cNvPr id="353" name="直接连接符 35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4" name="直接连接符 35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55" name="组合 354"/>
          <p:cNvGrpSpPr/>
          <p:nvPr/>
        </p:nvGrpSpPr>
        <p:grpSpPr>
          <a:xfrm flipH="1">
            <a:off x="5409841" y="3527835"/>
            <a:ext cx="154041" cy="279851"/>
            <a:chOff x="3632014" y="4509120"/>
            <a:chExt cx="1269761" cy="216024"/>
          </a:xfrm>
        </p:grpSpPr>
        <p:cxnSp>
          <p:nvCxnSpPr>
            <p:cNvPr id="356" name="直接连接符 35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7" name="直接连接符 35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58" name="圆角矩形 357"/>
          <p:cNvSpPr/>
          <p:nvPr/>
        </p:nvSpPr>
        <p:spPr bwMode="auto">
          <a:xfrm>
            <a:off x="5366338" y="3813947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9" name="圆角矩形 358"/>
          <p:cNvSpPr/>
          <p:nvPr/>
        </p:nvSpPr>
        <p:spPr bwMode="auto">
          <a:xfrm>
            <a:off x="5390973" y="3834022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0" name="圆角矩形 359"/>
          <p:cNvSpPr/>
          <p:nvPr/>
        </p:nvSpPr>
        <p:spPr bwMode="auto">
          <a:xfrm>
            <a:off x="4931184" y="382888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1" name="圆角矩形 360"/>
          <p:cNvSpPr/>
          <p:nvPr/>
        </p:nvSpPr>
        <p:spPr bwMode="auto">
          <a:xfrm>
            <a:off x="5087536" y="335218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2" name="圆角矩形 361"/>
          <p:cNvSpPr/>
          <p:nvPr/>
        </p:nvSpPr>
        <p:spPr bwMode="auto">
          <a:xfrm>
            <a:off x="4104229" y="378292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3" name="矩形 362"/>
          <p:cNvSpPr/>
          <p:nvPr/>
        </p:nvSpPr>
        <p:spPr>
          <a:xfrm>
            <a:off x="5635551" y="5669273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转红并上溢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局部调整仅需进行颜色更改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3435707" y="3501008"/>
            <a:ext cx="200189" cy="328011"/>
            <a:chOff x="3632014" y="4509120"/>
            <a:chExt cx="1269761" cy="216024"/>
          </a:xfrm>
        </p:grpSpPr>
        <p:cxnSp>
          <p:nvCxnSpPr>
            <p:cNvPr id="139" name="直接连接符 13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0" name="直接连接符 13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1" name="圆角矩形 140"/>
          <p:cNvSpPr/>
          <p:nvPr/>
        </p:nvSpPr>
        <p:spPr bwMode="auto">
          <a:xfrm>
            <a:off x="3241825" y="382517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3293400" y="384570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64922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73813"/>
            <a:ext cx="8950591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节点插入验证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按顺序插入节点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70,80,90,10,100,60,120,130,140,150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0" y="2276683"/>
            <a:ext cx="718254" cy="5777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32" y="2316947"/>
            <a:ext cx="831457" cy="823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14" y="2320851"/>
            <a:ext cx="1256945" cy="815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18" y="2329942"/>
            <a:ext cx="1584843" cy="11710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47" y="2316947"/>
            <a:ext cx="1986909" cy="11827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0" y="3604689"/>
            <a:ext cx="2404590" cy="12022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61" y="3620728"/>
            <a:ext cx="2802753" cy="11671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27" y="3620728"/>
            <a:ext cx="3173591" cy="1565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5110191"/>
            <a:ext cx="3548332" cy="15770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28" y="5110191"/>
            <a:ext cx="4001144" cy="1569229"/>
          </a:xfrm>
          <a:prstGeom prst="rect">
            <a:avLst/>
          </a:prstGeom>
        </p:spPr>
      </p:pic>
      <p:sp>
        <p:nvSpPr>
          <p:cNvPr id="35" name="下箭头 34"/>
          <p:cNvSpPr/>
          <p:nvPr/>
        </p:nvSpPr>
        <p:spPr bwMode="auto">
          <a:xfrm rot="16200000">
            <a:off x="1084793" y="271659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96580" y="240176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下箭头 36"/>
          <p:cNvSpPr/>
          <p:nvPr/>
        </p:nvSpPr>
        <p:spPr bwMode="auto">
          <a:xfrm rot="16200000">
            <a:off x="2485323" y="270350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" name="下箭头 37"/>
          <p:cNvSpPr/>
          <p:nvPr/>
        </p:nvSpPr>
        <p:spPr bwMode="auto">
          <a:xfrm rot="16200000">
            <a:off x="4411773" y="2699350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9" name="下箭头 38"/>
          <p:cNvSpPr/>
          <p:nvPr/>
        </p:nvSpPr>
        <p:spPr bwMode="auto">
          <a:xfrm rot="16200000">
            <a:off x="6491130" y="2703336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0" name="下箭头 39"/>
          <p:cNvSpPr/>
          <p:nvPr/>
        </p:nvSpPr>
        <p:spPr bwMode="auto">
          <a:xfrm rot="16200000">
            <a:off x="257394" y="385844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" name="下箭头 40"/>
          <p:cNvSpPr/>
          <p:nvPr/>
        </p:nvSpPr>
        <p:spPr bwMode="auto">
          <a:xfrm rot="16200000">
            <a:off x="2609139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2" name="下箭头 41"/>
          <p:cNvSpPr/>
          <p:nvPr/>
        </p:nvSpPr>
        <p:spPr bwMode="auto">
          <a:xfrm rot="16200000">
            <a:off x="331334" y="5462727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" name="下箭头 42"/>
          <p:cNvSpPr/>
          <p:nvPr/>
        </p:nvSpPr>
        <p:spPr bwMode="auto">
          <a:xfrm rot="16200000">
            <a:off x="5652828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" name="下箭头 43"/>
          <p:cNvSpPr/>
          <p:nvPr/>
        </p:nvSpPr>
        <p:spPr bwMode="auto">
          <a:xfrm rot="16200000">
            <a:off x="4513469" y="562203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455" y="353977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339752" y="3572927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0606" y="358651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7463" y="518204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74323" y="5278938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 + 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3758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9" grpId="0"/>
      <p:bldP spid="5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87210"/>
            <a:ext cx="3641907" cy="413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双红修正复杂度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虽然情况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会上升而迭代调整，但调整仅涉及颜色转变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一旦进入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，则只需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次旋转调整，即可终止整个调整过程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拓扑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调整次数为常数复杂度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733263" y="1650580"/>
            <a:ext cx="5203381" cy="3087810"/>
            <a:chOff x="111467" y="2789462"/>
            <a:chExt cx="5203381" cy="3087810"/>
          </a:xfrm>
        </p:grpSpPr>
        <p:sp>
          <p:nvSpPr>
            <p:cNvPr id="4" name="流程图: 决策 3"/>
            <p:cNvSpPr/>
            <p:nvPr/>
          </p:nvSpPr>
          <p:spPr bwMode="auto">
            <a:xfrm>
              <a:off x="1020840" y="3291378"/>
              <a:ext cx="2952328" cy="912880"/>
            </a:xfrm>
            <a:prstGeom prst="flowChartDecision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u-&gt;color==B?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接连接符 212"/>
            <p:cNvCxnSpPr/>
            <p:nvPr/>
          </p:nvCxnSpPr>
          <p:spPr bwMode="auto">
            <a:xfrm>
              <a:off x="705533" y="3747818"/>
              <a:ext cx="31675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705533" y="374781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" name="矩形 5"/>
            <p:cNvSpPr/>
            <p:nvPr/>
          </p:nvSpPr>
          <p:spPr bwMode="auto">
            <a:xfrm>
              <a:off x="237481" y="4396058"/>
              <a:ext cx="936104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err="1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zag+zig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接连接符 216"/>
            <p:cNvCxnSpPr/>
            <p:nvPr/>
          </p:nvCxnSpPr>
          <p:spPr bwMode="auto">
            <a:xfrm flipV="1">
              <a:off x="705533" y="4755930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18" name="矩形 217"/>
            <p:cNvSpPr/>
            <p:nvPr/>
          </p:nvSpPr>
          <p:spPr bwMode="auto">
            <a:xfrm>
              <a:off x="111467" y="5404002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9" name="直接连接符 218"/>
            <p:cNvCxnSpPr/>
            <p:nvPr/>
          </p:nvCxnSpPr>
          <p:spPr bwMode="auto">
            <a:xfrm flipH="1">
              <a:off x="1299599" y="5625244"/>
              <a:ext cx="64807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9" name="椭圆 8"/>
            <p:cNvSpPr/>
            <p:nvPr/>
          </p:nvSpPr>
          <p:spPr bwMode="auto">
            <a:xfrm>
              <a:off x="1947671" y="5373216"/>
              <a:ext cx="968145" cy="504056"/>
            </a:xfrm>
            <a:prstGeom prst="ellipse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done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3743908" y="5445224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4" name="直接连接符 223"/>
            <p:cNvCxnSpPr>
              <a:stCxn id="9" idx="6"/>
              <a:endCxn id="223" idx="1"/>
            </p:cNvCxnSpPr>
            <p:nvPr/>
          </p:nvCxnSpPr>
          <p:spPr bwMode="auto">
            <a:xfrm>
              <a:off x="2915816" y="5625244"/>
              <a:ext cx="82809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27" name="直接连接符 226"/>
            <p:cNvCxnSpPr/>
            <p:nvPr/>
          </p:nvCxnSpPr>
          <p:spPr bwMode="auto">
            <a:xfrm>
              <a:off x="3973168" y="3747818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9" name="直接连接符 228"/>
            <p:cNvCxnSpPr>
              <a:stCxn id="223" idx="0"/>
            </p:cNvCxnSpPr>
            <p:nvPr/>
          </p:nvCxnSpPr>
          <p:spPr bwMode="auto">
            <a:xfrm flipV="1">
              <a:off x="4337974" y="3747818"/>
              <a:ext cx="18002" cy="16974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3909822" y="3837574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</a:t>
              </a:r>
              <a:endParaRPr lang="zh-CN" altLang="en-US" dirty="0"/>
            </a:p>
          </p:txBody>
        </p:sp>
        <p:sp>
          <p:nvSpPr>
            <p:cNvPr id="242" name="矩形 241"/>
            <p:cNvSpPr/>
            <p:nvPr/>
          </p:nvSpPr>
          <p:spPr>
            <a:xfrm>
              <a:off x="782308" y="3811339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Y</a:t>
              </a:r>
              <a:endParaRPr lang="zh-CN" altLang="en-US" dirty="0"/>
            </a:p>
          </p:txBody>
        </p:sp>
        <p:cxnSp>
          <p:nvCxnSpPr>
            <p:cNvPr id="244" name="直接连接符 243"/>
            <p:cNvCxnSpPr/>
            <p:nvPr/>
          </p:nvCxnSpPr>
          <p:spPr bwMode="auto">
            <a:xfrm>
              <a:off x="4932040" y="5625244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5" name="直接连接符 244"/>
            <p:cNvCxnSpPr/>
            <p:nvPr/>
          </p:nvCxnSpPr>
          <p:spPr bwMode="auto">
            <a:xfrm flipH="1">
              <a:off x="5299920" y="2948168"/>
              <a:ext cx="14928" cy="26770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  <p:cxnSp>
          <p:nvCxnSpPr>
            <p:cNvPr id="246" name="直接连接符 245"/>
            <p:cNvCxnSpPr/>
            <p:nvPr/>
          </p:nvCxnSpPr>
          <p:spPr bwMode="auto">
            <a:xfrm flipV="1">
              <a:off x="2494548" y="2789462"/>
              <a:ext cx="2456" cy="4992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47" name="直接连接符 246"/>
            <p:cNvCxnSpPr/>
            <p:nvPr/>
          </p:nvCxnSpPr>
          <p:spPr bwMode="auto">
            <a:xfrm flipV="1">
              <a:off x="2494548" y="2948168"/>
              <a:ext cx="2820300" cy="1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248" name="椭圆 247"/>
            <p:cNvSpPr/>
            <p:nvPr/>
          </p:nvSpPr>
          <p:spPr bwMode="auto">
            <a:xfrm>
              <a:off x="2431743" y="2876333"/>
              <a:ext cx="142035" cy="143670"/>
            </a:xfrm>
            <a:prstGeom prst="ellipse">
              <a:avLst/>
            </a:prstGeom>
            <a:solidFill>
              <a:schemeClr val="tx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57341"/>
              </p:ext>
            </p:extLst>
          </p:nvPr>
        </p:nvGraphicFramePr>
        <p:xfrm>
          <a:off x="757150" y="5450027"/>
          <a:ext cx="79966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539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486943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1157411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262631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2946140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为黑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或再次双红但必上升两层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37465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节点删除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类似节点插入，需解决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，分四种情况，参考教材对应章节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53960"/>
              </p:ext>
            </p:extLst>
          </p:nvPr>
        </p:nvGraphicFramePr>
        <p:xfrm>
          <a:off x="395536" y="2587130"/>
          <a:ext cx="8356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025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829310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934103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154129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3244136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有红子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BB-2-B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必然再次双黑，但将上升一层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7687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转为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84607"/>
                  </a:ext>
                </a:extLst>
              </a:tr>
            </a:tbl>
          </a:graphicData>
        </a:graphic>
      </p:graphicFrame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53407" y="4941168"/>
            <a:ext cx="8640959" cy="1277273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一旦某步迭代中做过节点的旋转调整，整个修复过程便会随即完成，因此与双红修正一样，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双黑修正的整个过程也仅涉及常数次的拓扑结构调整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91404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90265" y="1124744"/>
            <a:ext cx="9073008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最基本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G.M.Adelson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E.M.Landis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年发明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平衡因子受限的二叉搜索树（各节点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balFac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绝对值不超过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0"/>
              <p:cNvSpPr txBox="1">
                <a:spLocks noChangeArrowheads="1"/>
              </p:cNvSpPr>
              <p:nvPr/>
            </p:nvSpPr>
            <p:spPr bwMode="auto">
              <a:xfrm>
                <a:off x="90264" y="2757432"/>
                <a:ext cx="6701065" cy="1810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AVL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树的适度平衡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规模为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AVL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𝒉𝒆𝒊𝒈𝒉𝒕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𝑨𝑽𝑳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𝒍𝒐𝒈𝒏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等价于证明在高度给定下，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AVL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树的节点规模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不至于太少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=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𝒉𝒆𝒊𝒈𝒉𝒕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𝑨𝑽𝑳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264" y="2757432"/>
                <a:ext cx="6701065" cy="1810111"/>
              </a:xfrm>
              <a:prstGeom prst="rect">
                <a:avLst/>
              </a:prstGeom>
              <a:blipFill>
                <a:blip r:embed="rId3"/>
                <a:stretch>
                  <a:fillRect l="-1638" t="-3367" r="-637" b="-673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594630" y="2656986"/>
            <a:ext cx="2510167" cy="2282720"/>
            <a:chOff x="4643176" y="3280263"/>
            <a:chExt cx="2510167" cy="2282720"/>
          </a:xfrm>
        </p:grpSpPr>
        <p:sp>
          <p:nvSpPr>
            <p:cNvPr id="5" name="椭圆 4"/>
            <p:cNvSpPr/>
            <p:nvPr/>
          </p:nvSpPr>
          <p:spPr bwMode="auto">
            <a:xfrm>
              <a:off x="5604257" y="3532476"/>
              <a:ext cx="504056" cy="505976"/>
            </a:xfrm>
            <a:prstGeom prst="ellipse">
              <a:avLst/>
            </a:prstGeom>
            <a:solidFill>
              <a:srgbClr val="C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箭头连接符 7"/>
            <p:cNvCxnSpPr>
              <a:stCxn id="5" idx="5"/>
            </p:cNvCxnSpPr>
            <p:nvPr/>
          </p:nvCxnSpPr>
          <p:spPr bwMode="auto">
            <a:xfrm>
              <a:off x="6034496" y="3964354"/>
              <a:ext cx="512169" cy="303516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 bwMode="auto">
            <a:xfrm flipH="1">
              <a:off x="5856285" y="3280263"/>
              <a:ext cx="1" cy="247833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20" name="等腰三角形 19"/>
            <p:cNvSpPr/>
            <p:nvPr/>
          </p:nvSpPr>
          <p:spPr bwMode="auto">
            <a:xfrm>
              <a:off x="5940152" y="4267870"/>
              <a:ext cx="1213191" cy="991597"/>
            </a:xfrm>
            <a:prstGeom prst="triangle">
              <a:avLst/>
            </a:prstGeom>
            <a:solidFill>
              <a:schemeClr val="accent1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rgbClr val="009242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S</a:t>
              </a:r>
              <a:r>
                <a:rPr lang="en-US" altLang="zh-CN" sz="2800" b="1" baseline="-25000" dirty="0">
                  <a:solidFill>
                    <a:srgbClr val="009242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h-2</a:t>
              </a:r>
              <a:endParaRPr lang="zh-CN" altLang="en-US" sz="2800" b="1" baseline="-25000" dirty="0">
                <a:solidFill>
                  <a:srgbClr val="009242"/>
                </a:solidFill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6294719" y="4123083"/>
              <a:ext cx="504056" cy="505976"/>
            </a:xfrm>
            <a:prstGeom prst="ellipse">
              <a:avLst/>
            </a:prstGeom>
            <a:solidFill>
              <a:srgbClr val="00924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b="1" baseline="-25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箭头连接符 6"/>
            <p:cNvCxnSpPr>
              <a:stCxn id="5" idx="3"/>
            </p:cNvCxnSpPr>
            <p:nvPr/>
          </p:nvCxnSpPr>
          <p:spPr bwMode="auto">
            <a:xfrm flipH="1">
              <a:off x="5249689" y="3964354"/>
              <a:ext cx="428385" cy="267337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10" name="等腰三角形 9"/>
            <p:cNvSpPr/>
            <p:nvPr/>
          </p:nvSpPr>
          <p:spPr bwMode="auto">
            <a:xfrm>
              <a:off x="4643176" y="4231691"/>
              <a:ext cx="1213191" cy="1296144"/>
            </a:xfrm>
            <a:prstGeom prst="triangle">
              <a:avLst/>
            </a:prstGeom>
            <a:solidFill>
              <a:schemeClr val="accent1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rgbClr val="009242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S</a:t>
              </a:r>
              <a:r>
                <a:rPr lang="en-US" altLang="zh-CN" sz="2800" b="1" baseline="-25000" dirty="0">
                  <a:solidFill>
                    <a:srgbClr val="009242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h-1</a:t>
              </a:r>
              <a:endParaRPr lang="zh-CN" altLang="en-US" sz="2800" b="1" baseline="-25000" dirty="0">
                <a:solidFill>
                  <a:srgbClr val="009242"/>
                </a:solidFill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4997743" y="4086904"/>
              <a:ext cx="504056" cy="505976"/>
            </a:xfrm>
            <a:prstGeom prst="ellipse">
              <a:avLst/>
            </a:prstGeom>
            <a:solidFill>
              <a:srgbClr val="00924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b="1" baseline="-25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>
              <a:endCxn id="20" idx="2"/>
            </p:cNvCxnSpPr>
            <p:nvPr/>
          </p:nvCxnSpPr>
          <p:spPr bwMode="auto">
            <a:xfrm>
              <a:off x="5678074" y="5259467"/>
              <a:ext cx="262078" cy="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5678074" y="5527835"/>
              <a:ext cx="262078" cy="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14" name="矩形 13"/>
            <p:cNvSpPr/>
            <p:nvPr/>
          </p:nvSpPr>
          <p:spPr>
            <a:xfrm>
              <a:off x="5712633" y="519365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latin typeface="Consolas" panose="020B0609020204030204" pitchFamily="49" charset="0"/>
                  <a:ea typeface="微软雅黑" panose="020B0503020204020204" pitchFamily="34" charset="-122"/>
                </a:rPr>
                <a:t>1</a:t>
              </a:r>
              <a:endParaRPr lang="zh-CN" altLang="en-US" b="1" baseline="-25000" dirty="0"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325086" y="5008193"/>
                <a:ext cx="29893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086" y="5008193"/>
                <a:ext cx="2989305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76573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827088" y="1196752"/>
            <a:ext cx="705728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二叉搜索树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衡二叉搜索树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、伸展树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红黑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490706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-tree</a:t>
            </a:r>
            <a:endParaRPr lang="zh-CN" altLang="en-US" sz="3600" dirty="0" smtClean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23528" y="1196752"/>
            <a:ext cx="864096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-tree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：一种平衡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二叉树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种二叉空间分割树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(BSP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  一种高维几何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数据结构（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J.L.Bentley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1975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年发明）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：范围查询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080652" y="2123202"/>
            <a:ext cx="3965966" cy="3706026"/>
            <a:chOff x="4729471" y="2083930"/>
            <a:chExt cx="4193650" cy="39644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471" y="2083930"/>
              <a:ext cx="3566418" cy="3964470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 bwMode="auto">
            <a:xfrm>
              <a:off x="6228184" y="3063210"/>
              <a:ext cx="936104" cy="902364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138986" y="2773436"/>
              <a:ext cx="784135" cy="3144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</a:t>
              </a:r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号楼</a:t>
              </a:r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150</a:t>
              </a: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米以内有哪些</a:t>
              </a:r>
              <a:r>
                <a:rPr lang="zh-CN" altLang="en-US" sz="2000" b="1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食堂</a:t>
              </a:r>
              <a:endPara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0032" y="4417184"/>
              <a:ext cx="1012158" cy="16312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 smtClean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距离中央主楼最近的食堂是哪个？</a:t>
              </a:r>
              <a:endPara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乘号 10"/>
            <p:cNvSpPr/>
            <p:nvPr/>
          </p:nvSpPr>
          <p:spPr bwMode="auto">
            <a:xfrm rot="2606340">
              <a:off x="7168729" y="4310932"/>
              <a:ext cx="360040" cy="365790"/>
            </a:xfrm>
            <a:prstGeom prst="mathMultiply">
              <a:avLst>
                <a:gd name="adj1" fmla="val 11054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294098" y="2699966"/>
            <a:ext cx="911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找出身高在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区间，年龄在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c,d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区间，工资在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e,f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区间的员工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23528" y="6025763"/>
            <a:ext cx="8417532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高维数据的两类查找问题：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）与某个点最近的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个点；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）在某个范围区间内的所有点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176629" y="2605484"/>
            <a:ext cx="3544704" cy="3307390"/>
            <a:chOff x="1176629" y="2605484"/>
            <a:chExt cx="3544704" cy="3307390"/>
          </a:xfrm>
        </p:grpSpPr>
        <p:grpSp>
          <p:nvGrpSpPr>
            <p:cNvPr id="76" name="组合 75"/>
            <p:cNvGrpSpPr/>
            <p:nvPr/>
          </p:nvGrpSpPr>
          <p:grpSpPr>
            <a:xfrm>
              <a:off x="1176629" y="2605484"/>
              <a:ext cx="3544704" cy="3307390"/>
              <a:chOff x="476842" y="2602647"/>
              <a:chExt cx="3832247" cy="3634665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9195" y="2698252"/>
                <a:ext cx="3759894" cy="3356315"/>
                <a:chOff x="388949" y="2713604"/>
                <a:chExt cx="3759894" cy="3356315"/>
              </a:xfrm>
            </p:grpSpPr>
            <p:cxnSp>
              <p:nvCxnSpPr>
                <p:cNvPr id="8" name="直接箭头连接符 7"/>
                <p:cNvCxnSpPr/>
                <p:nvPr/>
              </p:nvCxnSpPr>
              <p:spPr bwMode="auto">
                <a:xfrm>
                  <a:off x="388949" y="5853895"/>
                  <a:ext cx="345638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9" name="直接箭头连接符 8"/>
                <p:cNvCxnSpPr/>
                <p:nvPr/>
              </p:nvCxnSpPr>
              <p:spPr bwMode="auto">
                <a:xfrm flipV="1">
                  <a:off x="604973" y="3034589"/>
                  <a:ext cx="0" cy="303533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16" name="直接箭头连接符 15"/>
                <p:cNvCxnSpPr/>
                <p:nvPr/>
              </p:nvCxnSpPr>
              <p:spPr bwMode="auto">
                <a:xfrm flipV="1">
                  <a:off x="604973" y="3514392"/>
                  <a:ext cx="1873080" cy="234416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20" name="直接箭头连接符 19"/>
                <p:cNvCxnSpPr/>
                <p:nvPr/>
              </p:nvCxnSpPr>
              <p:spPr bwMode="auto">
                <a:xfrm flipV="1">
                  <a:off x="1870969" y="4223744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2" name="直接箭头连接符 21"/>
                <p:cNvCxnSpPr/>
                <p:nvPr/>
              </p:nvCxnSpPr>
              <p:spPr bwMode="auto">
                <a:xfrm flipH="1" flipV="1">
                  <a:off x="1309290" y="3477731"/>
                  <a:ext cx="15765" cy="1483150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5" name="直接箭头连接符 24"/>
                <p:cNvCxnSpPr/>
                <p:nvPr/>
              </p:nvCxnSpPr>
              <p:spPr bwMode="auto">
                <a:xfrm flipH="1" flipV="1">
                  <a:off x="1890851" y="2713604"/>
                  <a:ext cx="2" cy="152825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7" name="直接箭头连接符 26"/>
                <p:cNvCxnSpPr/>
                <p:nvPr/>
              </p:nvCxnSpPr>
              <p:spPr bwMode="auto">
                <a:xfrm flipV="1">
                  <a:off x="1325053" y="4917791"/>
                  <a:ext cx="2249750" cy="1811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3" name="直接箭头连接符 32"/>
                <p:cNvCxnSpPr/>
                <p:nvPr/>
              </p:nvCxnSpPr>
              <p:spPr bwMode="auto">
                <a:xfrm flipV="1">
                  <a:off x="1899093" y="4223744"/>
                  <a:ext cx="2249750" cy="1811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6" name="直接箭头连接符 35"/>
                <p:cNvCxnSpPr/>
                <p:nvPr/>
              </p:nvCxnSpPr>
              <p:spPr bwMode="auto">
                <a:xfrm flipV="1">
                  <a:off x="2825446" y="4233064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7" name="直接箭头连接符 36"/>
                <p:cNvCxnSpPr/>
                <p:nvPr/>
              </p:nvCxnSpPr>
              <p:spPr bwMode="auto">
                <a:xfrm flipV="1">
                  <a:off x="607775" y="3278375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8" name="直接箭头连接符 37"/>
                <p:cNvCxnSpPr/>
                <p:nvPr/>
              </p:nvCxnSpPr>
              <p:spPr bwMode="auto">
                <a:xfrm flipV="1">
                  <a:off x="597839" y="2784755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0" name="直接箭头连接符 39"/>
                <p:cNvCxnSpPr/>
                <p:nvPr/>
              </p:nvCxnSpPr>
              <p:spPr bwMode="auto">
                <a:xfrm flipV="1">
                  <a:off x="1325809" y="3986208"/>
                  <a:ext cx="1278211" cy="1601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1" name="直接箭头连接符 40"/>
                <p:cNvCxnSpPr/>
                <p:nvPr/>
              </p:nvCxnSpPr>
              <p:spPr bwMode="auto">
                <a:xfrm flipV="1">
                  <a:off x="1289566" y="3487005"/>
                  <a:ext cx="1314454" cy="699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2" name="直接箭头连接符 41"/>
                <p:cNvCxnSpPr/>
                <p:nvPr/>
              </p:nvCxnSpPr>
              <p:spPr bwMode="auto">
                <a:xfrm flipV="1">
                  <a:off x="3159234" y="3310413"/>
                  <a:ext cx="4284" cy="92683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3" name="直接箭头连接符 42"/>
                <p:cNvCxnSpPr/>
                <p:nvPr/>
              </p:nvCxnSpPr>
              <p:spPr bwMode="auto">
                <a:xfrm flipH="1" flipV="1">
                  <a:off x="4111448" y="3278375"/>
                  <a:ext cx="3419" cy="93135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4" name="直接箭头连接符 43"/>
                <p:cNvCxnSpPr/>
                <p:nvPr/>
              </p:nvCxnSpPr>
              <p:spPr bwMode="auto">
                <a:xfrm flipH="1" flipV="1">
                  <a:off x="2609207" y="3974248"/>
                  <a:ext cx="6776" cy="975581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5" name="直接箭头连接符 44"/>
                <p:cNvCxnSpPr/>
                <p:nvPr/>
              </p:nvCxnSpPr>
              <p:spPr bwMode="auto">
                <a:xfrm flipH="1" flipV="1">
                  <a:off x="3559651" y="3965574"/>
                  <a:ext cx="4809" cy="94272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sp>
              <p:nvSpPr>
                <p:cNvPr id="47" name="平行四边形 46"/>
                <p:cNvSpPr/>
                <p:nvPr/>
              </p:nvSpPr>
              <p:spPr bwMode="auto">
                <a:xfrm rot="5400000" flipV="1">
                  <a:off x="3212870" y="3118226"/>
                  <a:ext cx="1242755" cy="547578"/>
                </a:xfrm>
                <a:prstGeom prst="parallelogram">
                  <a:avLst>
                    <a:gd name="adj" fmla="val 125974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9" name="平行四边形 48"/>
                <p:cNvSpPr/>
                <p:nvPr/>
              </p:nvSpPr>
              <p:spPr bwMode="auto">
                <a:xfrm rot="5400000" flipV="1">
                  <a:off x="2269930" y="3088595"/>
                  <a:ext cx="1215758" cy="547578"/>
                </a:xfrm>
                <a:prstGeom prst="parallelogram">
                  <a:avLst>
                    <a:gd name="adj" fmla="val 125974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50" name="平行四边形 49"/>
                <p:cNvSpPr/>
                <p:nvPr/>
              </p:nvSpPr>
              <p:spPr bwMode="auto">
                <a:xfrm flipH="1" flipV="1">
                  <a:off x="2577830" y="2765977"/>
                  <a:ext cx="1530205" cy="711754"/>
                </a:xfrm>
                <a:prstGeom prst="parallelogram">
                  <a:avLst>
                    <a:gd name="adj" fmla="val 79353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51" name="平行四边形 50"/>
                <p:cNvSpPr/>
                <p:nvPr/>
              </p:nvSpPr>
              <p:spPr bwMode="auto">
                <a:xfrm flipH="1" flipV="1">
                  <a:off x="2586781" y="3305754"/>
                  <a:ext cx="1528084" cy="679316"/>
                </a:xfrm>
                <a:prstGeom prst="parallelogram">
                  <a:avLst>
                    <a:gd name="adj" fmla="val 79353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cxnSp>
              <p:nvCxnSpPr>
                <p:cNvPr id="52" name="直接箭头连接符 51"/>
                <p:cNvCxnSpPr/>
                <p:nvPr/>
              </p:nvCxnSpPr>
              <p:spPr bwMode="auto">
                <a:xfrm flipV="1">
                  <a:off x="1883772" y="2769962"/>
                  <a:ext cx="1267826" cy="96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54" name="直接箭头连接符 53"/>
                <p:cNvCxnSpPr/>
                <p:nvPr/>
              </p:nvCxnSpPr>
              <p:spPr bwMode="auto">
                <a:xfrm flipV="1">
                  <a:off x="1885189" y="3301726"/>
                  <a:ext cx="1267826" cy="96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</p:grpSp>
          <p:sp>
            <p:nvSpPr>
              <p:cNvPr id="66" name="矩形 65"/>
              <p:cNvSpPr/>
              <p:nvPr/>
            </p:nvSpPr>
            <p:spPr>
              <a:xfrm>
                <a:off x="3557684" y="5378920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身高</a:t>
                </a:r>
                <a:endParaRPr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10873" y="2602647"/>
                <a:ext cx="4215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工资</a:t>
                </a:r>
                <a:endParaRPr lang="zh-CN" altLang="en-US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136983" y="2928605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年龄</a:t>
                </a:r>
                <a:endParaRPr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878020" y="5852695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2793286" y="5867980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dirty="0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115616" y="4725144"/>
                <a:ext cx="303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dirty="0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661996" y="3995772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76842" y="4671122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dirty="0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3298" y="4201627"/>
                <a:ext cx="2776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endParaRPr lang="zh-CN" altLang="en-US" dirty="0"/>
              </a:p>
            </p:txBody>
          </p:sp>
        </p:grpSp>
        <p:cxnSp>
          <p:nvCxnSpPr>
            <p:cNvPr id="79" name="直接连接符 78"/>
            <p:cNvCxnSpPr/>
            <p:nvPr/>
          </p:nvCxnSpPr>
          <p:spPr bwMode="auto">
            <a:xfrm>
              <a:off x="2643377" y="5536687"/>
              <a:ext cx="858068" cy="6003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8" name="直接连接符 87"/>
            <p:cNvCxnSpPr/>
            <p:nvPr/>
          </p:nvCxnSpPr>
          <p:spPr bwMode="auto">
            <a:xfrm>
              <a:off x="1450340" y="4213941"/>
              <a:ext cx="9935" cy="437892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 bwMode="auto">
            <a:xfrm flipH="1">
              <a:off x="2125812" y="4086752"/>
              <a:ext cx="505152" cy="618152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380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57"/>
    </mc:Choice>
    <mc:Fallback xmlns="">
      <p:transition spd="slow" advTm="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2987824" y="1556792"/>
            <a:ext cx="3456384" cy="792088"/>
          </a:xfrm>
          <a:prstGeom prst="rect">
            <a:avLst/>
          </a:prstGeom>
          <a:solidFill>
            <a:schemeClr val="accent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20"/>
              <p:cNvSpPr txBox="1">
                <a:spLocks noChangeArrowheads="1"/>
              </p:cNvSpPr>
              <p:nvPr/>
            </p:nvSpPr>
            <p:spPr bwMode="auto">
              <a:xfrm>
                <a:off x="179512" y="2492896"/>
                <a:ext cx="9145016" cy="14157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无序搜索（蛮力搜索）</a:t>
                </a:r>
                <a:endPara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复杂度：查询最坏情况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，输出结果最坏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在命中点规模占比小时，效率低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492896"/>
                <a:ext cx="9145016" cy="1415772"/>
              </a:xfrm>
              <a:prstGeom prst="rect">
                <a:avLst/>
              </a:prstGeom>
              <a:blipFill>
                <a:blip r:embed="rId3"/>
                <a:stretch>
                  <a:fillRect l="-1133" t="-4741" b="-905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615706" y="1957619"/>
            <a:ext cx="7848872" cy="862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81" name="椭圆 80"/>
          <p:cNvSpPr/>
          <p:nvPr/>
        </p:nvSpPr>
        <p:spPr bwMode="auto">
          <a:xfrm>
            <a:off x="810026" y="1713253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1508402" y="1704631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206778" y="1713253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07994" y="1689556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5163252" y="1704631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4273027" y="1704631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5725165" y="1713253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椭圆 88"/>
          <p:cNvSpPr/>
          <p:nvPr/>
        </p:nvSpPr>
        <p:spPr bwMode="auto">
          <a:xfrm>
            <a:off x="6570387" y="1713333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椭圆 89"/>
          <p:cNvSpPr/>
          <p:nvPr/>
        </p:nvSpPr>
        <p:spPr bwMode="auto">
          <a:xfrm>
            <a:off x="7672490" y="1699848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n-1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椭圆 90"/>
          <p:cNvSpPr/>
          <p:nvPr/>
        </p:nvSpPr>
        <p:spPr bwMode="auto">
          <a:xfrm>
            <a:off x="2703938" y="1052736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 bwMode="auto">
          <a:xfrm>
            <a:off x="6192180" y="1069960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79512" y="3933056"/>
            <a:ext cx="8784976" cy="22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有序向量搜索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花费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组织有序向量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先花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时间找到不大于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的最大点，然后依次向左遍历，整体复杂度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r+logn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为命中点数目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多次查询、命中占比小时效率高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10159" y="1113541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查询范围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b="1" baseline="-250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lang="en-US" altLang="zh-CN" b="1" baseline="-25000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0909" y="6237312"/>
            <a:ext cx="5616624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复杂度与目标规模有关，为输出敏感算法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38893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二维范围查询</a:t>
            </a:r>
          </a:p>
        </p:txBody>
      </p:sp>
      <p:cxnSp>
        <p:nvCxnSpPr>
          <p:cNvPr id="34" name="直接箭头连接符 33"/>
          <p:cNvCxnSpPr/>
          <p:nvPr/>
        </p:nvCxnSpPr>
        <p:spPr bwMode="auto">
          <a:xfrm>
            <a:off x="2985901" y="4573683"/>
            <a:ext cx="319704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 flipV="1">
            <a:off x="3185716" y="2008236"/>
            <a:ext cx="0" cy="27620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5" name="矩形 24"/>
          <p:cNvSpPr/>
          <p:nvPr/>
        </p:nvSpPr>
        <p:spPr>
          <a:xfrm>
            <a:off x="5879816" y="4592808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253415" y="1902977"/>
            <a:ext cx="1032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salary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3857328" y="2728526"/>
            <a:ext cx="1840522" cy="1171524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8" name="椭圆 57"/>
          <p:cNvSpPr/>
          <p:nvPr/>
        </p:nvSpPr>
        <p:spPr bwMode="auto">
          <a:xfrm>
            <a:off x="3959752" y="3384123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4446769" y="279942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5249976" y="3470653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5111693" y="2909787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4052036" y="2276250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633144" y="4012452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椭圆 63"/>
          <p:cNvSpPr/>
          <p:nvPr/>
        </p:nvSpPr>
        <p:spPr bwMode="auto">
          <a:xfrm>
            <a:off x="3340803" y="3237065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5453788" y="2302817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椭圆 65"/>
          <p:cNvSpPr/>
          <p:nvPr/>
        </p:nvSpPr>
        <p:spPr bwMode="auto">
          <a:xfrm>
            <a:off x="4928909" y="4046536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3737421" y="4456164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375760" y="4456164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椭圆 68"/>
          <p:cNvSpPr/>
          <p:nvPr/>
        </p:nvSpPr>
        <p:spPr bwMode="auto">
          <a:xfrm>
            <a:off x="2647396" y="2408762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椭圆 69"/>
          <p:cNvSpPr/>
          <p:nvPr/>
        </p:nvSpPr>
        <p:spPr bwMode="auto">
          <a:xfrm>
            <a:off x="2685724" y="3523714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TextBox 20"/>
          <p:cNvSpPr txBox="1">
            <a:spLocks noChangeArrowheads="1"/>
          </p:cNvSpPr>
          <p:nvPr/>
        </p:nvSpPr>
        <p:spPr bwMode="auto">
          <a:xfrm>
            <a:off x="195398" y="5266923"/>
            <a:ext cx="75449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有序向量的二分查找对该问题无能为力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20"/>
              <p:cNvSpPr txBox="1">
                <a:spLocks noChangeArrowheads="1"/>
              </p:cNvSpPr>
              <p:nvPr/>
            </p:nvSpPr>
            <p:spPr bwMode="auto">
              <a:xfrm>
                <a:off x="235738" y="1221942"/>
                <a:ext cx="764863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二维查找范围描述为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×[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2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738" y="1221942"/>
                <a:ext cx="7648630" cy="523220"/>
              </a:xfrm>
              <a:prstGeom prst="rect">
                <a:avLst/>
              </a:prstGeom>
              <a:blipFill>
                <a:blip r:embed="rId3"/>
                <a:stretch>
                  <a:fillRect l="-1435"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0920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96706" y="1179329"/>
            <a:ext cx="866285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平衡二叉搜索树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时间组织以下平衡二叉搜索树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内部节点为其左子树的最大值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关键码可重复，要求查找终止于叶子节点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每个节点处只需做一次比较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63964" y="3935032"/>
            <a:ext cx="8859842" cy="2431455"/>
            <a:chOff x="175314" y="1618678"/>
            <a:chExt cx="8859842" cy="2431455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467048" y="321297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1070759" y="270892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1643963" y="321297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2153475" y="227687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2642577" y="32091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3180954" y="270892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12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3753994" y="320701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4838314" y="318720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 bwMode="auto">
            <a:xfrm>
              <a:off x="5463964" y="268643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6049121" y="318689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6530691" y="227214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7184263" y="320453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7792472" y="270419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8388071" y="320611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29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29844" y="2043359"/>
              <a:ext cx="2090599" cy="226056"/>
              <a:chOff x="3340664" y="3236395"/>
              <a:chExt cx="1269761" cy="216024"/>
            </a:xfrm>
          </p:grpSpPr>
          <p:cxnSp>
            <p:nvCxnSpPr>
              <p:cNvPr id="33" name="直接连接符 32"/>
              <p:cNvCxnSpPr/>
              <p:nvPr/>
            </p:nvCxnSpPr>
            <p:spPr bwMode="auto">
              <a:xfrm>
                <a:off x="3340664" y="3236395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flipV="1">
                <a:off x="3345977" y="3236395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35" name="直接连接符 34"/>
            <p:cNvCxnSpPr>
              <a:endCxn id="22" idx="1"/>
            </p:cNvCxnSpPr>
            <p:nvPr/>
          </p:nvCxnSpPr>
          <p:spPr bwMode="auto">
            <a:xfrm>
              <a:off x="1245040" y="2452954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 bwMode="auto">
            <a:xfrm flipV="1">
              <a:off x="1247324" y="245295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grpSp>
          <p:nvGrpSpPr>
            <p:cNvPr id="37" name="组合 36"/>
            <p:cNvGrpSpPr/>
            <p:nvPr/>
          </p:nvGrpSpPr>
          <p:grpSpPr>
            <a:xfrm flipH="1">
              <a:off x="1430796" y="2885003"/>
              <a:ext cx="403471" cy="327973"/>
              <a:chOff x="3632014" y="4509120"/>
              <a:chExt cx="1269761" cy="216024"/>
            </a:xfrm>
          </p:grpSpPr>
          <p:cxnSp>
            <p:nvCxnSpPr>
              <p:cNvPr id="38" name="直接连接符 3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0" name="组合 39"/>
            <p:cNvGrpSpPr/>
            <p:nvPr/>
          </p:nvGrpSpPr>
          <p:grpSpPr>
            <a:xfrm flipH="1">
              <a:off x="4707401" y="2036515"/>
              <a:ext cx="2026702" cy="240357"/>
              <a:chOff x="3632014" y="4509120"/>
              <a:chExt cx="1269761" cy="216024"/>
            </a:xfrm>
          </p:grpSpPr>
          <p:cxnSp>
            <p:nvCxnSpPr>
              <p:cNvPr id="41" name="直接连接符 4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2" name="直接连接符 4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3" name="组合 42"/>
            <p:cNvGrpSpPr/>
            <p:nvPr/>
          </p:nvGrpSpPr>
          <p:grpSpPr>
            <a:xfrm>
              <a:off x="5630592" y="2452168"/>
              <a:ext cx="900100" cy="252028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9" name="组合 8"/>
            <p:cNvGrpSpPr/>
            <p:nvPr/>
          </p:nvGrpSpPr>
          <p:grpSpPr>
            <a:xfrm>
              <a:off x="6894708" y="2448230"/>
              <a:ext cx="1111661" cy="269450"/>
              <a:chOff x="6986605" y="3644733"/>
              <a:chExt cx="896122" cy="259901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 flipH="1" flipV="1">
                <a:off x="6986605" y="3644733"/>
                <a:ext cx="892667" cy="39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 flipH="1" flipV="1">
                <a:off x="7882727" y="3648669"/>
                <a:ext cx="0" cy="2559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8" name="组合 47"/>
            <p:cNvGrpSpPr/>
            <p:nvPr/>
          </p:nvGrpSpPr>
          <p:grpSpPr>
            <a:xfrm flipH="1">
              <a:off x="2515798" y="2449075"/>
              <a:ext cx="859216" cy="257708"/>
              <a:chOff x="3632014" y="4509120"/>
              <a:chExt cx="1269761" cy="216024"/>
            </a:xfrm>
          </p:grpSpPr>
          <p:cxnSp>
            <p:nvCxnSpPr>
              <p:cNvPr id="49" name="直接连接符 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0" name="直接连接符 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1" name="组合 50"/>
            <p:cNvGrpSpPr/>
            <p:nvPr/>
          </p:nvGrpSpPr>
          <p:grpSpPr>
            <a:xfrm flipH="1">
              <a:off x="3538884" y="2885002"/>
              <a:ext cx="393823" cy="327973"/>
              <a:chOff x="3632014" y="4509120"/>
              <a:chExt cx="1269761" cy="216024"/>
            </a:xfrm>
          </p:grpSpPr>
          <p:cxnSp>
            <p:nvCxnSpPr>
              <p:cNvPr id="52" name="直接连接符 5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3" name="直接连接符 5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4" name="组合 53"/>
            <p:cNvGrpSpPr/>
            <p:nvPr/>
          </p:nvGrpSpPr>
          <p:grpSpPr>
            <a:xfrm flipH="1">
              <a:off x="5825598" y="2860377"/>
              <a:ext cx="394145" cy="327973"/>
              <a:chOff x="3632014" y="4509120"/>
              <a:chExt cx="1269761" cy="216024"/>
            </a:xfrm>
          </p:grpSpPr>
          <p:cxnSp>
            <p:nvCxnSpPr>
              <p:cNvPr id="55" name="直接连接符 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7" name="组合 56"/>
            <p:cNvGrpSpPr/>
            <p:nvPr/>
          </p:nvGrpSpPr>
          <p:grpSpPr>
            <a:xfrm flipH="1">
              <a:off x="8151612" y="2878141"/>
              <a:ext cx="415993" cy="327973"/>
              <a:chOff x="3632014" y="4509120"/>
              <a:chExt cx="1269761" cy="216024"/>
            </a:xfrm>
          </p:grpSpPr>
          <p:cxnSp>
            <p:nvCxnSpPr>
              <p:cNvPr id="58" name="直接连接符 5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9" name="直接连接符 5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0" name="直接连接符 59"/>
            <p:cNvCxnSpPr/>
            <p:nvPr/>
          </p:nvCxnSpPr>
          <p:spPr bwMode="auto">
            <a:xfrm>
              <a:off x="7378444" y="2875066"/>
              <a:ext cx="415670" cy="10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1" name="直接连接符 60"/>
            <p:cNvCxnSpPr/>
            <p:nvPr/>
          </p:nvCxnSpPr>
          <p:spPr bwMode="auto">
            <a:xfrm flipV="1">
              <a:off x="7394014" y="2868784"/>
              <a:ext cx="0" cy="3279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grpSp>
          <p:nvGrpSpPr>
            <p:cNvPr id="62" name="组合 61"/>
            <p:cNvGrpSpPr/>
            <p:nvPr/>
          </p:nvGrpSpPr>
          <p:grpSpPr>
            <a:xfrm>
              <a:off x="5021288" y="2873251"/>
              <a:ext cx="441506" cy="327973"/>
              <a:chOff x="3632014" y="4509120"/>
              <a:chExt cx="1269761" cy="216024"/>
            </a:xfrm>
          </p:grpSpPr>
          <p:cxnSp>
            <p:nvCxnSpPr>
              <p:cNvPr id="63" name="直接连接符 6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4" name="直接连接符 6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5" name="组合 64"/>
            <p:cNvGrpSpPr/>
            <p:nvPr/>
          </p:nvGrpSpPr>
          <p:grpSpPr>
            <a:xfrm>
              <a:off x="2837040" y="2882867"/>
              <a:ext cx="344851" cy="317360"/>
              <a:chOff x="3632014" y="4509120"/>
              <a:chExt cx="1269761" cy="216024"/>
            </a:xfrm>
          </p:grpSpPr>
          <p:cxnSp>
            <p:nvCxnSpPr>
              <p:cNvPr id="66" name="直接连接符 6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7" name="直接连接符 6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8" name="组合 67"/>
            <p:cNvGrpSpPr/>
            <p:nvPr/>
          </p:nvGrpSpPr>
          <p:grpSpPr>
            <a:xfrm>
              <a:off x="625084" y="2888940"/>
              <a:ext cx="448066" cy="327973"/>
              <a:chOff x="3632014" y="4509120"/>
              <a:chExt cx="1269761" cy="216024"/>
            </a:xfrm>
          </p:grpSpPr>
          <p:cxnSp>
            <p:nvCxnSpPr>
              <p:cNvPr id="69" name="直接连接符 6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0" name="直接连接符 6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71" name="直接连接符 70"/>
            <p:cNvCxnSpPr/>
            <p:nvPr/>
          </p:nvCxnSpPr>
          <p:spPr bwMode="auto">
            <a:xfrm flipH="1" flipV="1">
              <a:off x="4539483" y="161867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2" name="圆角矩形 71"/>
            <p:cNvSpPr/>
            <p:nvPr/>
          </p:nvSpPr>
          <p:spPr bwMode="auto">
            <a:xfrm>
              <a:off x="4351954" y="187464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圆角矩形 72"/>
            <p:cNvSpPr/>
            <p:nvPr/>
          </p:nvSpPr>
          <p:spPr bwMode="auto">
            <a:xfrm>
              <a:off x="1907208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 flipH="1">
              <a:off x="2006595" y="3387030"/>
              <a:ext cx="106319" cy="327973"/>
              <a:chOff x="3632014" y="4509120"/>
              <a:chExt cx="1269761" cy="216024"/>
            </a:xfrm>
          </p:grpSpPr>
          <p:cxnSp>
            <p:nvCxnSpPr>
              <p:cNvPr id="75" name="直接连接符 7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6" name="直接连接符 7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94" name="组合 93"/>
            <p:cNvGrpSpPr/>
            <p:nvPr/>
          </p:nvGrpSpPr>
          <p:grpSpPr>
            <a:xfrm>
              <a:off x="1524288" y="3397620"/>
              <a:ext cx="108459" cy="327973"/>
              <a:chOff x="3632014" y="4509120"/>
              <a:chExt cx="1269761" cy="216024"/>
            </a:xfrm>
          </p:grpSpPr>
          <p:cxnSp>
            <p:nvCxnSpPr>
              <p:cNvPr id="95" name="直接连接符 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6" name="直接连接符 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7" name="圆角矩形 96"/>
            <p:cNvSpPr/>
            <p:nvPr/>
          </p:nvSpPr>
          <p:spPr bwMode="auto">
            <a:xfrm>
              <a:off x="1327442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圆角矩形 97"/>
            <p:cNvSpPr/>
            <p:nvPr/>
          </p:nvSpPr>
          <p:spPr bwMode="auto">
            <a:xfrm>
              <a:off x="751378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 flipH="1">
              <a:off x="850765" y="3386852"/>
              <a:ext cx="106319" cy="327973"/>
              <a:chOff x="3632014" y="4509120"/>
              <a:chExt cx="1269761" cy="216024"/>
            </a:xfrm>
          </p:grpSpPr>
          <p:cxnSp>
            <p:nvCxnSpPr>
              <p:cNvPr id="100" name="直接连接符 9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1" name="直接连接符 10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>
              <a:off x="368458" y="3397442"/>
              <a:ext cx="108459" cy="327973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175314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2915320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12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 flipH="1">
              <a:off x="3014707" y="3372464"/>
              <a:ext cx="106319" cy="327973"/>
              <a:chOff x="3632014" y="4509120"/>
              <a:chExt cx="1269761" cy="216024"/>
            </a:xfrm>
          </p:grpSpPr>
          <p:cxnSp>
            <p:nvCxnSpPr>
              <p:cNvPr id="108" name="直接连接符 10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9" name="直接连接符 10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>
              <a:off x="2532400" y="3383054"/>
              <a:ext cx="108459" cy="327973"/>
              <a:chOff x="3632014" y="4509120"/>
              <a:chExt cx="1269761" cy="216024"/>
            </a:xfrm>
          </p:grpSpPr>
          <p:cxnSp>
            <p:nvCxnSpPr>
              <p:cNvPr id="111" name="直接连接符 11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2" name="直接连接符 11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13" name="圆角矩形 112"/>
            <p:cNvSpPr/>
            <p:nvPr/>
          </p:nvSpPr>
          <p:spPr bwMode="auto">
            <a:xfrm>
              <a:off x="2335554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圆角矩形 113"/>
            <p:cNvSpPr/>
            <p:nvPr/>
          </p:nvSpPr>
          <p:spPr bwMode="auto">
            <a:xfrm>
              <a:off x="4036307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 flipH="1">
              <a:off x="4110453" y="3370941"/>
              <a:ext cx="106319" cy="327973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8" name="组合 117"/>
            <p:cNvGrpSpPr/>
            <p:nvPr/>
          </p:nvGrpSpPr>
          <p:grpSpPr>
            <a:xfrm>
              <a:off x="3628146" y="3381531"/>
              <a:ext cx="108459" cy="327973"/>
              <a:chOff x="3632014" y="4509120"/>
              <a:chExt cx="1269761" cy="216024"/>
            </a:xfrm>
          </p:grpSpPr>
          <p:cxnSp>
            <p:nvCxnSpPr>
              <p:cNvPr id="119" name="直接连接符 11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0" name="直接连接符 11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21" name="圆角矩形 120"/>
            <p:cNvSpPr/>
            <p:nvPr/>
          </p:nvSpPr>
          <p:spPr bwMode="auto">
            <a:xfrm>
              <a:off x="3415674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14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" name="圆角矩形 121"/>
            <p:cNvSpPr/>
            <p:nvPr/>
          </p:nvSpPr>
          <p:spPr bwMode="auto">
            <a:xfrm>
              <a:off x="5132609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20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 flipH="1">
              <a:off x="5206755" y="3364086"/>
              <a:ext cx="106319" cy="327973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26" name="组合 125"/>
            <p:cNvGrpSpPr/>
            <p:nvPr/>
          </p:nvGrpSpPr>
          <p:grpSpPr>
            <a:xfrm>
              <a:off x="4724448" y="3374676"/>
              <a:ext cx="108459" cy="327973"/>
              <a:chOff x="3632014" y="4509120"/>
              <a:chExt cx="1269761" cy="216024"/>
            </a:xfrm>
          </p:grpSpPr>
          <p:cxnSp>
            <p:nvCxnSpPr>
              <p:cNvPr id="127" name="直接连接符 12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8" name="直接连接符 12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29" name="圆角矩形 128"/>
            <p:cNvSpPr/>
            <p:nvPr/>
          </p:nvSpPr>
          <p:spPr bwMode="auto">
            <a:xfrm>
              <a:off x="4511976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圆角矩形 129"/>
            <p:cNvSpPr/>
            <p:nvPr/>
          </p:nvSpPr>
          <p:spPr bwMode="auto">
            <a:xfrm>
              <a:off x="6340563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24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1" name="组合 130"/>
            <p:cNvGrpSpPr/>
            <p:nvPr/>
          </p:nvGrpSpPr>
          <p:grpSpPr>
            <a:xfrm flipH="1">
              <a:off x="6414709" y="3367586"/>
              <a:ext cx="106319" cy="327973"/>
              <a:chOff x="3632014" y="4509120"/>
              <a:chExt cx="1269761" cy="216024"/>
            </a:xfrm>
          </p:grpSpPr>
          <p:cxnSp>
            <p:nvCxnSpPr>
              <p:cNvPr id="132" name="直接连接符 13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33" name="直接连接符 13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4" name="组合 133"/>
            <p:cNvGrpSpPr/>
            <p:nvPr/>
          </p:nvGrpSpPr>
          <p:grpSpPr>
            <a:xfrm>
              <a:off x="5932402" y="3378176"/>
              <a:ext cx="108459" cy="327973"/>
              <a:chOff x="3632014" y="4509120"/>
              <a:chExt cx="1269761" cy="216024"/>
            </a:xfrm>
          </p:grpSpPr>
          <p:cxnSp>
            <p:nvCxnSpPr>
              <p:cNvPr id="135" name="直接连接符 13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36" name="直接连接符 13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7" name="圆角矩形 136"/>
            <p:cNvSpPr/>
            <p:nvPr/>
          </p:nvSpPr>
          <p:spPr bwMode="auto">
            <a:xfrm>
              <a:off x="5719930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圆角矩形 137"/>
            <p:cNvSpPr/>
            <p:nvPr/>
          </p:nvSpPr>
          <p:spPr bwMode="auto">
            <a:xfrm>
              <a:off x="7488673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 flipH="1">
              <a:off x="7562819" y="3367227"/>
              <a:ext cx="106319" cy="327973"/>
              <a:chOff x="3632014" y="4509120"/>
              <a:chExt cx="1269761" cy="216024"/>
            </a:xfrm>
          </p:grpSpPr>
          <p:cxnSp>
            <p:nvCxnSpPr>
              <p:cNvPr id="140" name="直接连接符 13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1" name="直接连接符 14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2" name="组合 141"/>
            <p:cNvGrpSpPr/>
            <p:nvPr/>
          </p:nvGrpSpPr>
          <p:grpSpPr>
            <a:xfrm>
              <a:off x="7080512" y="3377817"/>
              <a:ext cx="108459" cy="327973"/>
              <a:chOff x="3632014" y="4509120"/>
              <a:chExt cx="1269761" cy="216024"/>
            </a:xfrm>
          </p:grpSpPr>
          <p:cxnSp>
            <p:nvCxnSpPr>
              <p:cNvPr id="143" name="直接连接符 14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4" name="直接连接符 14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45" name="圆角矩形 144"/>
            <p:cNvSpPr/>
            <p:nvPr/>
          </p:nvSpPr>
          <p:spPr bwMode="auto">
            <a:xfrm>
              <a:off x="6868040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 bwMode="auto">
            <a:xfrm>
              <a:off x="8675116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31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 flipH="1">
              <a:off x="8749262" y="3339006"/>
              <a:ext cx="106319" cy="327973"/>
              <a:chOff x="3632014" y="4509120"/>
              <a:chExt cx="1269761" cy="216024"/>
            </a:xfrm>
          </p:grpSpPr>
          <p:cxnSp>
            <p:nvCxnSpPr>
              <p:cNvPr id="148" name="直接连接符 14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9" name="直接连接符 14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0" name="组合 149"/>
            <p:cNvGrpSpPr/>
            <p:nvPr/>
          </p:nvGrpSpPr>
          <p:grpSpPr>
            <a:xfrm>
              <a:off x="8266955" y="3349596"/>
              <a:ext cx="108459" cy="32797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53" name="圆角矩形 152"/>
            <p:cNvSpPr/>
            <p:nvPr/>
          </p:nvSpPr>
          <p:spPr bwMode="auto">
            <a:xfrm>
              <a:off x="8054483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29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4" name="椭圆 153"/>
          <p:cNvSpPr/>
          <p:nvPr/>
        </p:nvSpPr>
        <p:spPr bwMode="auto">
          <a:xfrm>
            <a:off x="4340604" y="371703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91446" rIns="36000" bIns="91446"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14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4353098" y="371703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91446" rIns="36000" bIns="91446"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14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6475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23976 0.075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97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76 0.07546 L -0.12812 0.131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12 0.13148 L -0.06684 0.2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4 0.20208 L -0.0342 0.331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L 0.23594 0.0694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8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94 0.06944 L 0.37448 0.127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448 0.12777 L 0.43976 0.2025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976 0.20254 L 0.47153 0.331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4" grpId="1" animBg="1"/>
      <p:bldP spid="154" grpId="2" animBg="1"/>
      <p:bldP spid="154" grpId="3" animBg="1"/>
      <p:bldP spid="154" grpId="4" animBg="1"/>
      <p:bldP spid="155" grpId="0" animBg="1"/>
      <p:bldP spid="155" grpId="1" animBg="1"/>
      <p:bldP spid="155" grpId="2" animBg="1"/>
      <p:bldP spid="155" grpId="3" animBg="1"/>
      <p:bldP spid="155" grpId="4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查询算法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假设查询范围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[1,23]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步：分别查找区间的两端节点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，获得两条路径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第二步：找到两条路径的最低共同祖先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LCA(3,24)=15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9238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002949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576153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085665" y="430321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574767" y="5235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13144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686184" y="52333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770504" y="521355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396154" y="471277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981311" y="52132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462881" y="429849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116453" y="523088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724662" y="47305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20261" y="523246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62034" y="4069705"/>
            <a:ext cx="2090599" cy="226056"/>
            <a:chOff x="3340664" y="3236395"/>
            <a:chExt cx="1269761" cy="216024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5" name="直接连接符 34"/>
          <p:cNvCxnSpPr>
            <a:endCxn id="22" idx="1"/>
          </p:cNvCxnSpPr>
          <p:nvPr/>
        </p:nvCxnSpPr>
        <p:spPr bwMode="auto">
          <a:xfrm>
            <a:off x="1177230" y="4479300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1179514" y="447930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37" name="组合 36"/>
          <p:cNvGrpSpPr/>
          <p:nvPr/>
        </p:nvGrpSpPr>
        <p:grpSpPr>
          <a:xfrm flipH="1">
            <a:off x="1362986" y="4911349"/>
            <a:ext cx="403471" cy="327973"/>
            <a:chOff x="3632014" y="4509120"/>
            <a:chExt cx="1269761" cy="216024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4639591" y="4062861"/>
            <a:ext cx="2026702" cy="240357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3" name="组合 42"/>
          <p:cNvGrpSpPr/>
          <p:nvPr/>
        </p:nvGrpSpPr>
        <p:grpSpPr>
          <a:xfrm>
            <a:off x="5562782" y="4478514"/>
            <a:ext cx="900100" cy="252028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" name="组合 8"/>
          <p:cNvGrpSpPr/>
          <p:nvPr/>
        </p:nvGrpSpPr>
        <p:grpSpPr>
          <a:xfrm>
            <a:off x="6826898" y="4474576"/>
            <a:ext cx="1111661" cy="269450"/>
            <a:chOff x="6986605" y="3644733"/>
            <a:chExt cx="896122" cy="259901"/>
          </a:xfrm>
        </p:grpSpPr>
        <p:cxnSp>
          <p:nvCxnSpPr>
            <p:cNvPr id="46" name="直接连接符 45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 flipH="1">
            <a:off x="2447988" y="4475421"/>
            <a:ext cx="859216" cy="257708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3471074" y="4911348"/>
            <a:ext cx="393823" cy="327973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 flipH="1">
            <a:off x="5757788" y="4886723"/>
            <a:ext cx="394145" cy="327973"/>
            <a:chOff x="3632014" y="4509120"/>
            <a:chExt cx="1269761" cy="216024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7" name="组合 56"/>
          <p:cNvGrpSpPr/>
          <p:nvPr/>
        </p:nvGrpSpPr>
        <p:grpSpPr>
          <a:xfrm flipH="1">
            <a:off x="8083802" y="4904487"/>
            <a:ext cx="415993" cy="32797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0" name="直接连接符 59"/>
          <p:cNvCxnSpPr/>
          <p:nvPr/>
        </p:nvCxnSpPr>
        <p:spPr bwMode="auto">
          <a:xfrm>
            <a:off x="7310634" y="4901412"/>
            <a:ext cx="415670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flipV="1">
            <a:off x="7326204" y="4895130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953478" y="4899597"/>
            <a:ext cx="441506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>
            <a:off x="2769230" y="4909213"/>
            <a:ext cx="344851" cy="317360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>
            <a:off x="557274" y="4915286"/>
            <a:ext cx="448066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1" name="直接连接符 70"/>
          <p:cNvCxnSpPr/>
          <p:nvPr/>
        </p:nvCxnSpPr>
        <p:spPr bwMode="auto">
          <a:xfrm flipH="1" flipV="1">
            <a:off x="4471673" y="3645024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72" name="圆角矩形 71"/>
          <p:cNvSpPr/>
          <p:nvPr/>
        </p:nvSpPr>
        <p:spPr bwMode="auto">
          <a:xfrm>
            <a:off x="4283968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83939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flipH="1">
            <a:off x="1938785" y="5413376"/>
            <a:ext cx="106319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4" name="组合 93"/>
          <p:cNvGrpSpPr/>
          <p:nvPr/>
        </p:nvGrpSpPr>
        <p:grpSpPr>
          <a:xfrm>
            <a:off x="1456478" y="5423966"/>
            <a:ext cx="108459" cy="327973"/>
            <a:chOff x="3632014" y="4509120"/>
            <a:chExt cx="1269761" cy="216024"/>
          </a:xfrm>
        </p:grpSpPr>
        <p:cxnSp>
          <p:nvCxnSpPr>
            <p:cNvPr id="95" name="直接连接符 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7" name="圆角矩形 96"/>
          <p:cNvSpPr/>
          <p:nvPr/>
        </p:nvSpPr>
        <p:spPr bwMode="auto">
          <a:xfrm>
            <a:off x="1259632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68356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 flipH="1">
            <a:off x="782955" y="5413198"/>
            <a:ext cx="106319" cy="327973"/>
            <a:chOff x="3632014" y="4509120"/>
            <a:chExt cx="1269761" cy="216024"/>
          </a:xfrm>
        </p:grpSpPr>
        <p:cxnSp>
          <p:nvCxnSpPr>
            <p:cNvPr id="100" name="直接连接符 9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02" name="组合 101"/>
          <p:cNvGrpSpPr/>
          <p:nvPr/>
        </p:nvGrpSpPr>
        <p:grpSpPr>
          <a:xfrm>
            <a:off x="300648" y="5423788"/>
            <a:ext cx="108459" cy="327973"/>
            <a:chOff x="3632014" y="4509120"/>
            <a:chExt cx="1269761" cy="216024"/>
          </a:xfrm>
        </p:grpSpPr>
        <p:cxnSp>
          <p:nvCxnSpPr>
            <p:cNvPr id="103" name="直接连接符 10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05" name="圆角矩形 104"/>
          <p:cNvSpPr/>
          <p:nvPr/>
        </p:nvSpPr>
        <p:spPr bwMode="auto">
          <a:xfrm>
            <a:off x="10750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84751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2946897" y="5398810"/>
            <a:ext cx="106319" cy="327973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>
            <a:off x="2464590" y="5409400"/>
            <a:ext cx="108459" cy="327973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226774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3968497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 flipH="1">
            <a:off x="4042643" y="5397287"/>
            <a:ext cx="106319" cy="32797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>
            <a:off x="3560336" y="5407877"/>
            <a:ext cx="108459" cy="327973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334786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5064799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 flipH="1">
            <a:off x="5138945" y="5390432"/>
            <a:ext cx="106319" cy="327973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26" name="组合 125"/>
          <p:cNvGrpSpPr/>
          <p:nvPr/>
        </p:nvGrpSpPr>
        <p:grpSpPr>
          <a:xfrm>
            <a:off x="4656638" y="5401022"/>
            <a:ext cx="108459" cy="327973"/>
            <a:chOff x="3632014" y="4509120"/>
            <a:chExt cx="1269761" cy="216024"/>
          </a:xfrm>
        </p:grpSpPr>
        <p:cxnSp>
          <p:nvCxnSpPr>
            <p:cNvPr id="127" name="直接连接符 12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8" name="直接连接符 12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9" name="圆角矩形 128"/>
          <p:cNvSpPr/>
          <p:nvPr/>
        </p:nvSpPr>
        <p:spPr bwMode="auto">
          <a:xfrm>
            <a:off x="444416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627275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 flipH="1">
            <a:off x="6346899" y="5393932"/>
            <a:ext cx="106319" cy="327973"/>
            <a:chOff x="3632014" y="4509120"/>
            <a:chExt cx="1269761" cy="216024"/>
          </a:xfrm>
        </p:grpSpPr>
        <p:cxnSp>
          <p:nvCxnSpPr>
            <p:cNvPr id="132" name="直接连接符 1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4" name="组合 133"/>
          <p:cNvGrpSpPr/>
          <p:nvPr/>
        </p:nvGrpSpPr>
        <p:grpSpPr>
          <a:xfrm>
            <a:off x="5864592" y="5404522"/>
            <a:ext cx="108459" cy="327973"/>
            <a:chOff x="3632014" y="4509120"/>
            <a:chExt cx="1269761" cy="216024"/>
          </a:xfrm>
        </p:grpSpPr>
        <p:cxnSp>
          <p:nvCxnSpPr>
            <p:cNvPr id="135" name="直接连接符 1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7" name="圆角矩形 136"/>
          <p:cNvSpPr/>
          <p:nvPr/>
        </p:nvSpPr>
        <p:spPr bwMode="auto">
          <a:xfrm>
            <a:off x="565212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742086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 flipH="1">
            <a:off x="7495009" y="5393573"/>
            <a:ext cx="106319" cy="327973"/>
            <a:chOff x="3632014" y="4509120"/>
            <a:chExt cx="1269761" cy="216024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2" name="组合 141"/>
          <p:cNvGrpSpPr/>
          <p:nvPr/>
        </p:nvGrpSpPr>
        <p:grpSpPr>
          <a:xfrm>
            <a:off x="7012702" y="5404163"/>
            <a:ext cx="108459" cy="327973"/>
            <a:chOff x="3632014" y="4509120"/>
            <a:chExt cx="1269761" cy="216024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4" name="直接连接符 1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5" name="圆角矩形 144"/>
          <p:cNvSpPr/>
          <p:nvPr/>
        </p:nvSpPr>
        <p:spPr bwMode="auto">
          <a:xfrm>
            <a:off x="680023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860730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 flipH="1">
            <a:off x="8681452" y="5365352"/>
            <a:ext cx="106319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50" name="组合 149"/>
          <p:cNvGrpSpPr/>
          <p:nvPr/>
        </p:nvGrpSpPr>
        <p:grpSpPr>
          <a:xfrm>
            <a:off x="8199145" y="5375942"/>
            <a:ext cx="108459" cy="327973"/>
            <a:chOff x="3632014" y="4509120"/>
            <a:chExt cx="1269761" cy="216024"/>
          </a:xfrm>
        </p:grpSpPr>
        <p:cxnSp>
          <p:nvCxnSpPr>
            <p:cNvPr id="151" name="直接连接符 1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798667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椭圆 153"/>
          <p:cNvSpPr/>
          <p:nvPr/>
        </p:nvSpPr>
        <p:spPr bwMode="auto">
          <a:xfrm>
            <a:off x="4284144" y="3427024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4279591" y="3428828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262303" y="4059739"/>
            <a:ext cx="2013362" cy="226056"/>
            <a:chOff x="2270782" y="4069705"/>
            <a:chExt cx="2013362" cy="226056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>
            <a:off x="1179514" y="4475421"/>
            <a:ext cx="910438" cy="226056"/>
            <a:chOff x="2270782" y="4069705"/>
            <a:chExt cx="2013362" cy="226056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67743" y="4911348"/>
            <a:ext cx="443004" cy="307044"/>
            <a:chOff x="946885" y="3361069"/>
            <a:chExt cx="384755" cy="226056"/>
          </a:xfrm>
        </p:grpSpPr>
        <p:cxnSp>
          <p:nvCxnSpPr>
            <p:cNvPr id="167" name="直接连接符 166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9" name="组合 168"/>
          <p:cNvGrpSpPr/>
          <p:nvPr/>
        </p:nvGrpSpPr>
        <p:grpSpPr>
          <a:xfrm flipH="1">
            <a:off x="759372" y="5414627"/>
            <a:ext cx="124295" cy="307044"/>
            <a:chOff x="946885" y="3361069"/>
            <a:chExt cx="384755" cy="226056"/>
          </a:xfrm>
        </p:grpSpPr>
        <p:cxnSp>
          <p:nvCxnSpPr>
            <p:cNvPr id="170" name="直接连接符 16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1" name="直接连接符 17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6" name="组合 155"/>
          <p:cNvGrpSpPr/>
          <p:nvPr/>
        </p:nvGrpSpPr>
        <p:grpSpPr>
          <a:xfrm flipH="1">
            <a:off x="4651090" y="4057879"/>
            <a:ext cx="2015201" cy="248066"/>
            <a:chOff x="2270782" y="4069705"/>
            <a:chExt cx="2013362" cy="226056"/>
          </a:xfrm>
        </p:grpSpPr>
        <p:cxnSp>
          <p:nvCxnSpPr>
            <p:cNvPr id="157" name="直接连接符 156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9" name="组合 158"/>
          <p:cNvGrpSpPr/>
          <p:nvPr/>
        </p:nvGrpSpPr>
        <p:grpSpPr>
          <a:xfrm>
            <a:off x="5588714" y="4469139"/>
            <a:ext cx="864059" cy="238236"/>
            <a:chOff x="2270782" y="4069705"/>
            <a:chExt cx="2013362" cy="226056"/>
          </a:xfrm>
        </p:grpSpPr>
        <p:cxnSp>
          <p:nvCxnSpPr>
            <p:cNvPr id="166" name="直接连接符 165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79" name="组合 178"/>
          <p:cNvGrpSpPr/>
          <p:nvPr/>
        </p:nvGrpSpPr>
        <p:grpSpPr>
          <a:xfrm flipH="1">
            <a:off x="5743944" y="4904487"/>
            <a:ext cx="404599" cy="307044"/>
            <a:chOff x="946885" y="3361069"/>
            <a:chExt cx="384755" cy="226056"/>
          </a:xfrm>
        </p:grpSpPr>
        <p:cxnSp>
          <p:nvCxnSpPr>
            <p:cNvPr id="180" name="直接连接符 17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1" name="直接连接符 18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2" name="组合 181"/>
          <p:cNvGrpSpPr/>
          <p:nvPr/>
        </p:nvGrpSpPr>
        <p:grpSpPr>
          <a:xfrm flipH="1">
            <a:off x="6348520" y="5404163"/>
            <a:ext cx="113492" cy="307044"/>
            <a:chOff x="946885" y="3361069"/>
            <a:chExt cx="384755" cy="226056"/>
          </a:xfrm>
        </p:grpSpPr>
        <p:cxnSp>
          <p:nvCxnSpPr>
            <p:cNvPr id="183" name="直接连接符 182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4" name="直接连接符 183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173" name="圆角矩形 172"/>
          <p:cNvSpPr/>
          <p:nvPr/>
        </p:nvSpPr>
        <p:spPr bwMode="auto">
          <a:xfrm>
            <a:off x="4284645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8320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24028 0.067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27 0.06759 L -0.35816 0.134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16 0.13449 L -0.42395 0.2087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395 0.20879 L -0.39409 0.3939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23768 0.0731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68 0.07315 L 0.12066 0.1337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66 0.13379 L 0.1849 0.2090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9 0.20903 L 0.21719 0.3937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4" grpId="1" animBg="1"/>
      <p:bldP spid="154" grpId="2" animBg="1"/>
      <p:bldP spid="154" grpId="3" animBg="1"/>
      <p:bldP spid="154" grpId="4" animBg="1"/>
      <p:bldP spid="155" grpId="0" animBg="1"/>
      <p:bldP spid="155" grpId="1" animBg="1"/>
      <p:bldP spid="155" grpId="2" animBg="1"/>
      <p:bldP spid="155" grpId="3" animBg="1"/>
      <p:bldP spid="155" grpId="4" animBg="1"/>
      <p:bldP spid="17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查询算法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假设查询范围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[1,23]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步：分别查找区间的两端节点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，获得两条路径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第二步：找到两条路径的最低共同祖先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LCA(3,24)=15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第三步：从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LCA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开始重走两条路径，左边路径对所有左转过程，遍历输出对应的右子树；右边路径对所有右转过程，遍历输出对应的左子树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同侧圆角矩形 194"/>
          <p:cNvSpPr/>
          <p:nvPr/>
        </p:nvSpPr>
        <p:spPr bwMode="auto">
          <a:xfrm>
            <a:off x="5580093" y="5582597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3" name="同侧圆角矩形 192"/>
          <p:cNvSpPr/>
          <p:nvPr/>
        </p:nvSpPr>
        <p:spPr bwMode="auto">
          <a:xfrm>
            <a:off x="4388422" y="5072816"/>
            <a:ext cx="1098183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4279591" y="3428828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同侧圆角矩形 189"/>
          <p:cNvSpPr/>
          <p:nvPr/>
        </p:nvSpPr>
        <p:spPr bwMode="auto">
          <a:xfrm>
            <a:off x="611121" y="5573281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6" name="同侧圆角矩形 185"/>
          <p:cNvSpPr/>
          <p:nvPr/>
        </p:nvSpPr>
        <p:spPr bwMode="auto">
          <a:xfrm>
            <a:off x="1234920" y="5072816"/>
            <a:ext cx="997377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同侧圆角矩形 3"/>
          <p:cNvSpPr/>
          <p:nvPr/>
        </p:nvSpPr>
        <p:spPr bwMode="auto">
          <a:xfrm>
            <a:off x="2264749" y="4578646"/>
            <a:ext cx="2053180" cy="1586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9238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002949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576153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085665" y="430321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574767" y="5235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13144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686184" y="52333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770504" y="521355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396154" y="471277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981311" y="52132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462881" y="429849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116453" y="523088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724662" y="47305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20261" y="523246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62034" y="4069705"/>
            <a:ext cx="2090599" cy="226056"/>
            <a:chOff x="3340664" y="3236395"/>
            <a:chExt cx="1269761" cy="216024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5" name="直接连接符 34"/>
          <p:cNvCxnSpPr>
            <a:endCxn id="22" idx="1"/>
          </p:cNvCxnSpPr>
          <p:nvPr/>
        </p:nvCxnSpPr>
        <p:spPr bwMode="auto">
          <a:xfrm>
            <a:off x="1177230" y="4479300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1179514" y="447930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37" name="组合 36"/>
          <p:cNvGrpSpPr/>
          <p:nvPr/>
        </p:nvGrpSpPr>
        <p:grpSpPr>
          <a:xfrm flipH="1">
            <a:off x="1362986" y="4911349"/>
            <a:ext cx="403471" cy="327973"/>
            <a:chOff x="3632014" y="4509120"/>
            <a:chExt cx="1269761" cy="216024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4639591" y="4062861"/>
            <a:ext cx="2026702" cy="240357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3" name="组合 42"/>
          <p:cNvGrpSpPr/>
          <p:nvPr/>
        </p:nvGrpSpPr>
        <p:grpSpPr>
          <a:xfrm>
            <a:off x="5562782" y="4478514"/>
            <a:ext cx="900100" cy="252028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" name="组合 8"/>
          <p:cNvGrpSpPr/>
          <p:nvPr/>
        </p:nvGrpSpPr>
        <p:grpSpPr>
          <a:xfrm>
            <a:off x="6826898" y="4474576"/>
            <a:ext cx="1111661" cy="269450"/>
            <a:chOff x="6986605" y="3644733"/>
            <a:chExt cx="896122" cy="259901"/>
          </a:xfrm>
        </p:grpSpPr>
        <p:cxnSp>
          <p:nvCxnSpPr>
            <p:cNvPr id="46" name="直接连接符 45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 flipH="1">
            <a:off x="2447988" y="4475421"/>
            <a:ext cx="859216" cy="257708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3471074" y="4911348"/>
            <a:ext cx="393823" cy="327973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 flipH="1">
            <a:off x="5757788" y="4886723"/>
            <a:ext cx="394145" cy="327973"/>
            <a:chOff x="3632014" y="4509120"/>
            <a:chExt cx="1269761" cy="216024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7" name="组合 56"/>
          <p:cNvGrpSpPr/>
          <p:nvPr/>
        </p:nvGrpSpPr>
        <p:grpSpPr>
          <a:xfrm flipH="1">
            <a:off x="8083802" y="4904487"/>
            <a:ext cx="415993" cy="32797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0" name="直接连接符 59"/>
          <p:cNvCxnSpPr/>
          <p:nvPr/>
        </p:nvCxnSpPr>
        <p:spPr bwMode="auto">
          <a:xfrm>
            <a:off x="7310634" y="4901412"/>
            <a:ext cx="415670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flipV="1">
            <a:off x="7326204" y="4895130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953478" y="4899597"/>
            <a:ext cx="441506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>
            <a:off x="2769230" y="4909213"/>
            <a:ext cx="344851" cy="317360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>
            <a:off x="557274" y="4915286"/>
            <a:ext cx="448066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1" name="直接连接符 70"/>
          <p:cNvCxnSpPr/>
          <p:nvPr/>
        </p:nvCxnSpPr>
        <p:spPr bwMode="auto">
          <a:xfrm flipH="1" flipV="1">
            <a:off x="4471673" y="3645024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72" name="圆角矩形 71"/>
          <p:cNvSpPr/>
          <p:nvPr/>
        </p:nvSpPr>
        <p:spPr bwMode="auto">
          <a:xfrm>
            <a:off x="4283968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83939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flipH="1">
            <a:off x="1938785" y="5413376"/>
            <a:ext cx="106319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4" name="组合 93"/>
          <p:cNvGrpSpPr/>
          <p:nvPr/>
        </p:nvGrpSpPr>
        <p:grpSpPr>
          <a:xfrm>
            <a:off x="1456478" y="5423966"/>
            <a:ext cx="108459" cy="327973"/>
            <a:chOff x="3632014" y="4509120"/>
            <a:chExt cx="1269761" cy="216024"/>
          </a:xfrm>
        </p:grpSpPr>
        <p:cxnSp>
          <p:nvCxnSpPr>
            <p:cNvPr id="95" name="直接连接符 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7" name="圆角矩形 96"/>
          <p:cNvSpPr/>
          <p:nvPr/>
        </p:nvSpPr>
        <p:spPr bwMode="auto">
          <a:xfrm>
            <a:off x="1259632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68356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 flipH="1">
            <a:off x="782955" y="5413198"/>
            <a:ext cx="106319" cy="327973"/>
            <a:chOff x="3632014" y="4509120"/>
            <a:chExt cx="1269761" cy="216024"/>
          </a:xfrm>
        </p:grpSpPr>
        <p:cxnSp>
          <p:nvCxnSpPr>
            <p:cNvPr id="100" name="直接连接符 9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02" name="组合 101"/>
          <p:cNvGrpSpPr/>
          <p:nvPr/>
        </p:nvGrpSpPr>
        <p:grpSpPr>
          <a:xfrm>
            <a:off x="300648" y="5423788"/>
            <a:ext cx="108459" cy="327973"/>
            <a:chOff x="3632014" y="4509120"/>
            <a:chExt cx="1269761" cy="216024"/>
          </a:xfrm>
        </p:grpSpPr>
        <p:cxnSp>
          <p:nvCxnSpPr>
            <p:cNvPr id="103" name="直接连接符 10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05" name="圆角矩形 104"/>
          <p:cNvSpPr/>
          <p:nvPr/>
        </p:nvSpPr>
        <p:spPr bwMode="auto">
          <a:xfrm>
            <a:off x="10750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84751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2946897" y="5398810"/>
            <a:ext cx="106319" cy="327973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>
            <a:off x="2464590" y="5409400"/>
            <a:ext cx="108459" cy="327973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226774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3968497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 flipH="1">
            <a:off x="4042643" y="5397287"/>
            <a:ext cx="106319" cy="32797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>
            <a:off x="3560336" y="5407877"/>
            <a:ext cx="108459" cy="327973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334786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5064799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 flipH="1">
            <a:off x="5138945" y="5390432"/>
            <a:ext cx="106319" cy="327973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26" name="组合 125"/>
          <p:cNvGrpSpPr/>
          <p:nvPr/>
        </p:nvGrpSpPr>
        <p:grpSpPr>
          <a:xfrm>
            <a:off x="4656638" y="5401022"/>
            <a:ext cx="108459" cy="327973"/>
            <a:chOff x="3632014" y="4509120"/>
            <a:chExt cx="1269761" cy="216024"/>
          </a:xfrm>
        </p:grpSpPr>
        <p:cxnSp>
          <p:nvCxnSpPr>
            <p:cNvPr id="127" name="直接连接符 12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8" name="直接连接符 12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9" name="圆角矩形 128"/>
          <p:cNvSpPr/>
          <p:nvPr/>
        </p:nvSpPr>
        <p:spPr bwMode="auto">
          <a:xfrm>
            <a:off x="444416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627275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 flipH="1">
            <a:off x="6346899" y="5393932"/>
            <a:ext cx="106319" cy="327973"/>
            <a:chOff x="3632014" y="4509120"/>
            <a:chExt cx="1269761" cy="216024"/>
          </a:xfrm>
        </p:grpSpPr>
        <p:cxnSp>
          <p:nvCxnSpPr>
            <p:cNvPr id="132" name="直接连接符 1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4" name="组合 133"/>
          <p:cNvGrpSpPr/>
          <p:nvPr/>
        </p:nvGrpSpPr>
        <p:grpSpPr>
          <a:xfrm>
            <a:off x="5864592" y="5404522"/>
            <a:ext cx="108459" cy="327973"/>
            <a:chOff x="3632014" y="4509120"/>
            <a:chExt cx="1269761" cy="216024"/>
          </a:xfrm>
        </p:grpSpPr>
        <p:cxnSp>
          <p:nvCxnSpPr>
            <p:cNvPr id="135" name="直接连接符 1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7" name="圆角矩形 136"/>
          <p:cNvSpPr/>
          <p:nvPr/>
        </p:nvSpPr>
        <p:spPr bwMode="auto">
          <a:xfrm>
            <a:off x="565212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742086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 flipH="1">
            <a:off x="7495009" y="5393573"/>
            <a:ext cx="106319" cy="327973"/>
            <a:chOff x="3632014" y="4509120"/>
            <a:chExt cx="1269761" cy="216024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2" name="组合 141"/>
          <p:cNvGrpSpPr/>
          <p:nvPr/>
        </p:nvGrpSpPr>
        <p:grpSpPr>
          <a:xfrm>
            <a:off x="7012702" y="5404163"/>
            <a:ext cx="108459" cy="327973"/>
            <a:chOff x="3632014" y="4509120"/>
            <a:chExt cx="1269761" cy="216024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4" name="直接连接符 1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5" name="圆角矩形 144"/>
          <p:cNvSpPr/>
          <p:nvPr/>
        </p:nvSpPr>
        <p:spPr bwMode="auto">
          <a:xfrm>
            <a:off x="680023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860730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 flipH="1">
            <a:off x="8681452" y="5365352"/>
            <a:ext cx="106319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50" name="组合 149"/>
          <p:cNvGrpSpPr/>
          <p:nvPr/>
        </p:nvGrpSpPr>
        <p:grpSpPr>
          <a:xfrm>
            <a:off x="8199145" y="5375942"/>
            <a:ext cx="108459" cy="327973"/>
            <a:chOff x="3632014" y="4509120"/>
            <a:chExt cx="1269761" cy="216024"/>
          </a:xfrm>
        </p:grpSpPr>
        <p:cxnSp>
          <p:nvCxnSpPr>
            <p:cNvPr id="151" name="直接连接符 1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798667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椭圆 153"/>
          <p:cNvSpPr/>
          <p:nvPr/>
        </p:nvSpPr>
        <p:spPr bwMode="auto">
          <a:xfrm>
            <a:off x="4284144" y="3427024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262303" y="4059739"/>
            <a:ext cx="2013362" cy="226056"/>
            <a:chOff x="2270782" y="4069705"/>
            <a:chExt cx="2013362" cy="226056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>
            <a:off x="1179514" y="4475421"/>
            <a:ext cx="910438" cy="226056"/>
            <a:chOff x="2270782" y="4069705"/>
            <a:chExt cx="2013362" cy="226056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67743" y="4911348"/>
            <a:ext cx="443004" cy="307044"/>
            <a:chOff x="946885" y="3361069"/>
            <a:chExt cx="384755" cy="226056"/>
          </a:xfrm>
        </p:grpSpPr>
        <p:cxnSp>
          <p:nvCxnSpPr>
            <p:cNvPr id="167" name="直接连接符 166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6" name="组合 155"/>
          <p:cNvGrpSpPr/>
          <p:nvPr/>
        </p:nvGrpSpPr>
        <p:grpSpPr>
          <a:xfrm flipH="1">
            <a:off x="4651090" y="4057879"/>
            <a:ext cx="2015201" cy="248066"/>
            <a:chOff x="2270782" y="4069705"/>
            <a:chExt cx="2013362" cy="226056"/>
          </a:xfrm>
        </p:grpSpPr>
        <p:cxnSp>
          <p:nvCxnSpPr>
            <p:cNvPr id="157" name="直接连接符 156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9" name="组合 158"/>
          <p:cNvGrpSpPr/>
          <p:nvPr/>
        </p:nvGrpSpPr>
        <p:grpSpPr>
          <a:xfrm>
            <a:off x="5588714" y="4469139"/>
            <a:ext cx="864059" cy="238236"/>
            <a:chOff x="2270782" y="4069705"/>
            <a:chExt cx="2013362" cy="226056"/>
          </a:xfrm>
        </p:grpSpPr>
        <p:cxnSp>
          <p:nvCxnSpPr>
            <p:cNvPr id="166" name="直接连接符 165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79" name="组合 178"/>
          <p:cNvGrpSpPr/>
          <p:nvPr/>
        </p:nvGrpSpPr>
        <p:grpSpPr>
          <a:xfrm flipH="1">
            <a:off x="5743944" y="4904487"/>
            <a:ext cx="404599" cy="307044"/>
            <a:chOff x="946885" y="3361069"/>
            <a:chExt cx="384755" cy="226056"/>
          </a:xfrm>
        </p:grpSpPr>
        <p:cxnSp>
          <p:nvCxnSpPr>
            <p:cNvPr id="180" name="直接连接符 17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1" name="直接连接符 18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2" name="组合 181"/>
          <p:cNvGrpSpPr/>
          <p:nvPr/>
        </p:nvGrpSpPr>
        <p:grpSpPr>
          <a:xfrm flipH="1">
            <a:off x="6348520" y="5404163"/>
            <a:ext cx="113492" cy="307044"/>
            <a:chOff x="946885" y="3361069"/>
            <a:chExt cx="384755" cy="226056"/>
          </a:xfrm>
        </p:grpSpPr>
        <p:cxnSp>
          <p:nvCxnSpPr>
            <p:cNvPr id="183" name="直接连接符 182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4" name="直接连接符 183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191" name="圆角矩形 190"/>
          <p:cNvSpPr/>
          <p:nvPr/>
        </p:nvSpPr>
        <p:spPr bwMode="auto">
          <a:xfrm>
            <a:off x="4284645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18748" y="16200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4499992" y="162002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9,12,14,15,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5940152" y="1620028"/>
            <a:ext cx="649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4,7,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6442743" y="1620028"/>
            <a:ext cx="417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699572" y="1620028"/>
            <a:ext cx="966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17,20,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7596336" y="1620028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19570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24028 0.067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27 0.06759 L -0.35816 0.134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16 0.13449 L -0.42395 0.2087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395 0.20879 L -0.39409 0.3939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23768 0.0731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68 0.07315 L 0.12066 0.1337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66 0.13379 L 0.1849 0.2090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9 0.20903 L 0.21719 0.3937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1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3" grpId="0" animBg="1"/>
      <p:bldP spid="155" grpId="0" animBg="1"/>
      <p:bldP spid="155" grpId="1" animBg="1"/>
      <p:bldP spid="155" grpId="2" animBg="1"/>
      <p:bldP spid="155" grpId="3" animBg="1"/>
      <p:bldP spid="155" grpId="4" animBg="1"/>
      <p:bldP spid="190" grpId="0" animBg="1"/>
      <p:bldP spid="186" grpId="0" animBg="1"/>
      <p:bldP spid="4" grpId="0" animBg="1"/>
      <p:bldP spid="154" grpId="0" animBg="1"/>
      <p:bldP spid="154" grpId="1" animBg="1"/>
      <p:bldP spid="154" grpId="2" animBg="1"/>
      <p:bldP spid="154" grpId="3" animBg="1"/>
      <p:bldP spid="154" grpId="4" animBg="1"/>
      <p:bldP spid="202" grpId="0"/>
      <p:bldP spid="203" grpId="0"/>
      <p:bldP spid="204" grpId="0"/>
      <p:bldP spid="205" grpId="0"/>
      <p:bldP spid="20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查询算法复杂度分析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假设查询范围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[1,23]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步：两条路径查找各自不会超过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第二步：不超过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，可结合步骤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第三步：重走不超过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，输出复杂度取决于命中数量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r+logn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同侧圆角矩形 194"/>
          <p:cNvSpPr/>
          <p:nvPr/>
        </p:nvSpPr>
        <p:spPr bwMode="auto">
          <a:xfrm>
            <a:off x="5580093" y="5582597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3" name="同侧圆角矩形 192"/>
          <p:cNvSpPr/>
          <p:nvPr/>
        </p:nvSpPr>
        <p:spPr bwMode="auto">
          <a:xfrm>
            <a:off x="4388422" y="5072816"/>
            <a:ext cx="1098183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6300232" y="623731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2000" b="1" dirty="0" smtClean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同侧圆角矩形 189"/>
          <p:cNvSpPr/>
          <p:nvPr/>
        </p:nvSpPr>
        <p:spPr bwMode="auto">
          <a:xfrm>
            <a:off x="611121" y="5573281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6" name="同侧圆角矩形 185"/>
          <p:cNvSpPr/>
          <p:nvPr/>
        </p:nvSpPr>
        <p:spPr bwMode="auto">
          <a:xfrm>
            <a:off x="1234920" y="5072816"/>
            <a:ext cx="997377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同侧圆角矩形 3"/>
          <p:cNvSpPr/>
          <p:nvPr/>
        </p:nvSpPr>
        <p:spPr bwMode="auto">
          <a:xfrm>
            <a:off x="2264749" y="4578646"/>
            <a:ext cx="2053180" cy="1586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9238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002949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576153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085665" y="430321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574767" y="5235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13144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686184" y="52333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770504" y="521355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396154" y="471277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981311" y="52132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462881" y="429849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116453" y="523088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724662" y="47305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20261" y="523246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62034" y="4069705"/>
            <a:ext cx="2090599" cy="226056"/>
            <a:chOff x="3340664" y="3236395"/>
            <a:chExt cx="1269761" cy="216024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5" name="直接连接符 34"/>
          <p:cNvCxnSpPr>
            <a:endCxn id="22" idx="1"/>
          </p:cNvCxnSpPr>
          <p:nvPr/>
        </p:nvCxnSpPr>
        <p:spPr bwMode="auto">
          <a:xfrm>
            <a:off x="1177230" y="4479300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1179514" y="447930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37" name="组合 36"/>
          <p:cNvGrpSpPr/>
          <p:nvPr/>
        </p:nvGrpSpPr>
        <p:grpSpPr>
          <a:xfrm flipH="1">
            <a:off x="1362986" y="4911349"/>
            <a:ext cx="403471" cy="327973"/>
            <a:chOff x="3632014" y="4509120"/>
            <a:chExt cx="1269761" cy="216024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4639591" y="4062861"/>
            <a:ext cx="2026702" cy="240357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3" name="组合 42"/>
          <p:cNvGrpSpPr/>
          <p:nvPr/>
        </p:nvGrpSpPr>
        <p:grpSpPr>
          <a:xfrm>
            <a:off x="5562782" y="4478514"/>
            <a:ext cx="900100" cy="252028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" name="组合 8"/>
          <p:cNvGrpSpPr/>
          <p:nvPr/>
        </p:nvGrpSpPr>
        <p:grpSpPr>
          <a:xfrm>
            <a:off x="6826898" y="4474576"/>
            <a:ext cx="1111661" cy="269450"/>
            <a:chOff x="6986605" y="3644733"/>
            <a:chExt cx="896122" cy="259901"/>
          </a:xfrm>
        </p:grpSpPr>
        <p:cxnSp>
          <p:nvCxnSpPr>
            <p:cNvPr id="46" name="直接连接符 45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 flipH="1">
            <a:off x="2447988" y="4475421"/>
            <a:ext cx="859216" cy="257708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3471074" y="4911348"/>
            <a:ext cx="393823" cy="327973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 flipH="1">
            <a:off x="5757788" y="4886723"/>
            <a:ext cx="394145" cy="327973"/>
            <a:chOff x="3632014" y="4509120"/>
            <a:chExt cx="1269761" cy="216024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7" name="组合 56"/>
          <p:cNvGrpSpPr/>
          <p:nvPr/>
        </p:nvGrpSpPr>
        <p:grpSpPr>
          <a:xfrm flipH="1">
            <a:off x="8083802" y="4904487"/>
            <a:ext cx="415993" cy="32797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0" name="直接连接符 59"/>
          <p:cNvCxnSpPr/>
          <p:nvPr/>
        </p:nvCxnSpPr>
        <p:spPr bwMode="auto">
          <a:xfrm>
            <a:off x="7310634" y="4901412"/>
            <a:ext cx="415670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flipV="1">
            <a:off x="7326204" y="4895130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953478" y="4899597"/>
            <a:ext cx="441506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>
            <a:off x="2769230" y="4909213"/>
            <a:ext cx="344851" cy="317360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>
            <a:off x="557274" y="4915286"/>
            <a:ext cx="448066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1" name="直接连接符 70"/>
          <p:cNvCxnSpPr/>
          <p:nvPr/>
        </p:nvCxnSpPr>
        <p:spPr bwMode="auto">
          <a:xfrm flipH="1" flipV="1">
            <a:off x="4471673" y="3645024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72" name="圆角矩形 71"/>
          <p:cNvSpPr/>
          <p:nvPr/>
        </p:nvSpPr>
        <p:spPr bwMode="auto">
          <a:xfrm>
            <a:off x="4283968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83939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flipH="1">
            <a:off x="1938785" y="5413376"/>
            <a:ext cx="106319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4" name="组合 93"/>
          <p:cNvGrpSpPr/>
          <p:nvPr/>
        </p:nvGrpSpPr>
        <p:grpSpPr>
          <a:xfrm>
            <a:off x="1456478" y="5423966"/>
            <a:ext cx="108459" cy="327973"/>
            <a:chOff x="3632014" y="4509120"/>
            <a:chExt cx="1269761" cy="216024"/>
          </a:xfrm>
        </p:grpSpPr>
        <p:cxnSp>
          <p:nvCxnSpPr>
            <p:cNvPr id="95" name="直接连接符 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7" name="圆角矩形 96"/>
          <p:cNvSpPr/>
          <p:nvPr/>
        </p:nvSpPr>
        <p:spPr bwMode="auto">
          <a:xfrm>
            <a:off x="1259632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68356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 flipH="1">
            <a:off x="782955" y="5413198"/>
            <a:ext cx="106319" cy="327973"/>
            <a:chOff x="3632014" y="4509120"/>
            <a:chExt cx="1269761" cy="216024"/>
          </a:xfrm>
        </p:grpSpPr>
        <p:cxnSp>
          <p:nvCxnSpPr>
            <p:cNvPr id="100" name="直接连接符 9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02" name="组合 101"/>
          <p:cNvGrpSpPr/>
          <p:nvPr/>
        </p:nvGrpSpPr>
        <p:grpSpPr>
          <a:xfrm>
            <a:off x="300648" y="5423788"/>
            <a:ext cx="108459" cy="327973"/>
            <a:chOff x="3632014" y="4509120"/>
            <a:chExt cx="1269761" cy="216024"/>
          </a:xfrm>
        </p:grpSpPr>
        <p:cxnSp>
          <p:nvCxnSpPr>
            <p:cNvPr id="103" name="直接连接符 10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05" name="圆角矩形 104"/>
          <p:cNvSpPr/>
          <p:nvPr/>
        </p:nvSpPr>
        <p:spPr bwMode="auto">
          <a:xfrm>
            <a:off x="10750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84751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2946897" y="5398810"/>
            <a:ext cx="106319" cy="327973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>
            <a:off x="2464590" y="5409400"/>
            <a:ext cx="108459" cy="327973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226774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3968497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 flipH="1">
            <a:off x="4042643" y="5397287"/>
            <a:ext cx="106319" cy="32797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>
            <a:off x="3560336" y="5407877"/>
            <a:ext cx="108459" cy="327973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334786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5064799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 flipH="1">
            <a:off x="5138945" y="5390432"/>
            <a:ext cx="106319" cy="327973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26" name="组合 125"/>
          <p:cNvGrpSpPr/>
          <p:nvPr/>
        </p:nvGrpSpPr>
        <p:grpSpPr>
          <a:xfrm>
            <a:off x="4656638" y="5401022"/>
            <a:ext cx="108459" cy="327973"/>
            <a:chOff x="3632014" y="4509120"/>
            <a:chExt cx="1269761" cy="216024"/>
          </a:xfrm>
        </p:grpSpPr>
        <p:cxnSp>
          <p:nvCxnSpPr>
            <p:cNvPr id="127" name="直接连接符 12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8" name="直接连接符 12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9" name="圆角矩形 128"/>
          <p:cNvSpPr/>
          <p:nvPr/>
        </p:nvSpPr>
        <p:spPr bwMode="auto">
          <a:xfrm>
            <a:off x="444416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627275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 flipH="1">
            <a:off x="6346899" y="5393932"/>
            <a:ext cx="106319" cy="327973"/>
            <a:chOff x="3632014" y="4509120"/>
            <a:chExt cx="1269761" cy="216024"/>
          </a:xfrm>
        </p:grpSpPr>
        <p:cxnSp>
          <p:nvCxnSpPr>
            <p:cNvPr id="132" name="直接连接符 1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4" name="组合 133"/>
          <p:cNvGrpSpPr/>
          <p:nvPr/>
        </p:nvGrpSpPr>
        <p:grpSpPr>
          <a:xfrm>
            <a:off x="5864592" y="5404522"/>
            <a:ext cx="108459" cy="327973"/>
            <a:chOff x="3632014" y="4509120"/>
            <a:chExt cx="1269761" cy="216024"/>
          </a:xfrm>
        </p:grpSpPr>
        <p:cxnSp>
          <p:nvCxnSpPr>
            <p:cNvPr id="135" name="直接连接符 1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7" name="圆角矩形 136"/>
          <p:cNvSpPr/>
          <p:nvPr/>
        </p:nvSpPr>
        <p:spPr bwMode="auto">
          <a:xfrm>
            <a:off x="565212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742086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 flipH="1">
            <a:off x="7495009" y="5393573"/>
            <a:ext cx="106319" cy="327973"/>
            <a:chOff x="3632014" y="4509120"/>
            <a:chExt cx="1269761" cy="216024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2" name="组合 141"/>
          <p:cNvGrpSpPr/>
          <p:nvPr/>
        </p:nvGrpSpPr>
        <p:grpSpPr>
          <a:xfrm>
            <a:off x="7012702" y="5404163"/>
            <a:ext cx="108459" cy="327973"/>
            <a:chOff x="3632014" y="4509120"/>
            <a:chExt cx="1269761" cy="216024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4" name="直接连接符 1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5" name="圆角矩形 144"/>
          <p:cNvSpPr/>
          <p:nvPr/>
        </p:nvSpPr>
        <p:spPr bwMode="auto">
          <a:xfrm>
            <a:off x="680023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860730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 flipH="1">
            <a:off x="8681452" y="5365352"/>
            <a:ext cx="106319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50" name="组合 149"/>
          <p:cNvGrpSpPr/>
          <p:nvPr/>
        </p:nvGrpSpPr>
        <p:grpSpPr>
          <a:xfrm>
            <a:off x="8199145" y="5375942"/>
            <a:ext cx="108459" cy="327973"/>
            <a:chOff x="3632014" y="4509120"/>
            <a:chExt cx="1269761" cy="216024"/>
          </a:xfrm>
        </p:grpSpPr>
        <p:cxnSp>
          <p:nvCxnSpPr>
            <p:cNvPr id="151" name="直接连接符 1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798667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262303" y="4059739"/>
            <a:ext cx="2013362" cy="226056"/>
            <a:chOff x="2270782" y="4069705"/>
            <a:chExt cx="2013362" cy="226056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>
            <a:off x="1179514" y="4475421"/>
            <a:ext cx="910438" cy="226056"/>
            <a:chOff x="2270782" y="4069705"/>
            <a:chExt cx="2013362" cy="226056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67743" y="4911348"/>
            <a:ext cx="443004" cy="307044"/>
            <a:chOff x="946885" y="3361069"/>
            <a:chExt cx="384755" cy="226056"/>
          </a:xfrm>
        </p:grpSpPr>
        <p:cxnSp>
          <p:nvCxnSpPr>
            <p:cNvPr id="167" name="直接连接符 166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9" name="组合 168"/>
          <p:cNvGrpSpPr/>
          <p:nvPr/>
        </p:nvGrpSpPr>
        <p:grpSpPr>
          <a:xfrm flipH="1">
            <a:off x="759372" y="5414627"/>
            <a:ext cx="124295" cy="307044"/>
            <a:chOff x="946885" y="3361069"/>
            <a:chExt cx="384755" cy="226056"/>
          </a:xfrm>
        </p:grpSpPr>
        <p:cxnSp>
          <p:nvCxnSpPr>
            <p:cNvPr id="170" name="直接连接符 16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1" name="直接连接符 17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6" name="组合 155"/>
          <p:cNvGrpSpPr/>
          <p:nvPr/>
        </p:nvGrpSpPr>
        <p:grpSpPr>
          <a:xfrm flipH="1">
            <a:off x="4651090" y="4057879"/>
            <a:ext cx="2015201" cy="248066"/>
            <a:chOff x="2270782" y="4069705"/>
            <a:chExt cx="2013362" cy="226056"/>
          </a:xfrm>
        </p:grpSpPr>
        <p:cxnSp>
          <p:nvCxnSpPr>
            <p:cNvPr id="157" name="直接连接符 156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9" name="组合 158"/>
          <p:cNvGrpSpPr/>
          <p:nvPr/>
        </p:nvGrpSpPr>
        <p:grpSpPr>
          <a:xfrm>
            <a:off x="5558496" y="4469139"/>
            <a:ext cx="894277" cy="238236"/>
            <a:chOff x="2270782" y="4069705"/>
            <a:chExt cx="2013362" cy="226056"/>
          </a:xfrm>
        </p:grpSpPr>
        <p:cxnSp>
          <p:nvCxnSpPr>
            <p:cNvPr id="166" name="直接连接符 165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79" name="组合 178"/>
          <p:cNvGrpSpPr/>
          <p:nvPr/>
        </p:nvGrpSpPr>
        <p:grpSpPr>
          <a:xfrm flipH="1">
            <a:off x="5743944" y="4904487"/>
            <a:ext cx="404599" cy="307044"/>
            <a:chOff x="946885" y="3361069"/>
            <a:chExt cx="384755" cy="226056"/>
          </a:xfrm>
        </p:grpSpPr>
        <p:cxnSp>
          <p:nvCxnSpPr>
            <p:cNvPr id="180" name="直接连接符 17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1" name="直接连接符 18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2" name="组合 181"/>
          <p:cNvGrpSpPr/>
          <p:nvPr/>
        </p:nvGrpSpPr>
        <p:grpSpPr>
          <a:xfrm flipH="1">
            <a:off x="6348520" y="5404163"/>
            <a:ext cx="113492" cy="307044"/>
            <a:chOff x="946885" y="3361069"/>
            <a:chExt cx="384755" cy="226056"/>
          </a:xfrm>
        </p:grpSpPr>
        <p:cxnSp>
          <p:nvCxnSpPr>
            <p:cNvPr id="183" name="直接连接符 182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4" name="直接连接符 183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7" name="组合 186"/>
          <p:cNvGrpSpPr/>
          <p:nvPr/>
        </p:nvGrpSpPr>
        <p:grpSpPr>
          <a:xfrm>
            <a:off x="586916" y="5906888"/>
            <a:ext cx="86044" cy="771297"/>
            <a:chOff x="946885" y="3361069"/>
            <a:chExt cx="384755" cy="226056"/>
          </a:xfrm>
        </p:grpSpPr>
        <p:cxnSp>
          <p:nvCxnSpPr>
            <p:cNvPr id="188" name="直接连接符 187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191" name="圆角矩形 190"/>
          <p:cNvSpPr/>
          <p:nvPr/>
        </p:nvSpPr>
        <p:spPr bwMode="auto">
          <a:xfrm>
            <a:off x="4284645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6178920" y="5922957"/>
            <a:ext cx="118070" cy="755228"/>
            <a:chOff x="946885" y="3361069"/>
            <a:chExt cx="384755" cy="226056"/>
          </a:xfrm>
        </p:grpSpPr>
        <p:cxnSp>
          <p:nvCxnSpPr>
            <p:cNvPr id="200" name="直接连接符 19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1" name="直接连接符 20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5" name="矩形 4"/>
          <p:cNvSpPr/>
          <p:nvPr/>
        </p:nvSpPr>
        <p:spPr>
          <a:xfrm>
            <a:off x="3618748" y="16200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4499992" y="162002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9,12,14,15,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5940152" y="1620028"/>
            <a:ext cx="649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4,7,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6442743" y="1620028"/>
            <a:ext cx="417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699572" y="1620028"/>
            <a:ext cx="966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17,20,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7596336" y="1620028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3" name="椭圆 172"/>
          <p:cNvSpPr/>
          <p:nvPr/>
        </p:nvSpPr>
        <p:spPr bwMode="auto">
          <a:xfrm>
            <a:off x="683568" y="623731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3884439" y="3104701"/>
            <a:ext cx="4928162" cy="43088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如何推广到二维及高维范围查询？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50943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7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核心思想：每次选取一个维度进行划分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点深度为偶（奇）时，则沿垂直（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）方向切分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如何保证每次划分尽量居中？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每次切分都在中位点（对应坐标居中点），保证全树不高于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68270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2434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树构造实例（示例代码方法）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559333" y="2030550"/>
            <a:ext cx="7842654" cy="2232248"/>
          </a:xfrm>
          <a:prstGeom prst="rect">
            <a:avLst/>
          </a:prstGeom>
          <a:solidFill>
            <a:srgbClr val="FFCCCC">
              <a:alpha val="44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27" name="直接连接符 526"/>
          <p:cNvCxnSpPr/>
          <p:nvPr/>
        </p:nvCxnSpPr>
        <p:spPr bwMode="auto">
          <a:xfrm>
            <a:off x="4375757" y="2030550"/>
            <a:ext cx="0" cy="22322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5" name="圆角矩形 524"/>
          <p:cNvSpPr/>
          <p:nvPr/>
        </p:nvSpPr>
        <p:spPr bwMode="auto">
          <a:xfrm>
            <a:off x="4179924" y="296665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8" name="直接连接符 527"/>
          <p:cNvCxnSpPr/>
          <p:nvPr/>
        </p:nvCxnSpPr>
        <p:spPr bwMode="auto">
          <a:xfrm flipH="1">
            <a:off x="559333" y="3541301"/>
            <a:ext cx="3816424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1" name="圆角矩形 520"/>
          <p:cNvSpPr/>
          <p:nvPr/>
        </p:nvSpPr>
        <p:spPr bwMode="auto">
          <a:xfrm>
            <a:off x="1822802" y="334641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9" name="直接连接符 528"/>
          <p:cNvCxnSpPr/>
          <p:nvPr/>
        </p:nvCxnSpPr>
        <p:spPr bwMode="auto">
          <a:xfrm flipH="1">
            <a:off x="4375759" y="2793637"/>
            <a:ext cx="4026228" cy="109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4" name="圆角矩形 523"/>
          <p:cNvSpPr/>
          <p:nvPr/>
        </p:nvSpPr>
        <p:spPr bwMode="auto">
          <a:xfrm>
            <a:off x="5097512" y="259285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30" name="直接连接符 529"/>
          <p:cNvCxnSpPr/>
          <p:nvPr/>
        </p:nvCxnSpPr>
        <p:spPr bwMode="auto">
          <a:xfrm>
            <a:off x="6823333" y="2793637"/>
            <a:ext cx="8480" cy="146916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531" name="直接连接符 530"/>
          <p:cNvCxnSpPr/>
          <p:nvPr/>
        </p:nvCxnSpPr>
        <p:spPr bwMode="auto">
          <a:xfrm>
            <a:off x="2920307" y="2057426"/>
            <a:ext cx="14443" cy="148387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754730" y="22468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32" name="直接连接符 531"/>
          <p:cNvCxnSpPr/>
          <p:nvPr/>
        </p:nvCxnSpPr>
        <p:spPr bwMode="auto">
          <a:xfrm>
            <a:off x="1357008" y="3560313"/>
            <a:ext cx="10905" cy="7265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2" name="圆角矩形 521"/>
          <p:cNvSpPr/>
          <p:nvPr/>
        </p:nvSpPr>
        <p:spPr bwMode="auto">
          <a:xfrm>
            <a:off x="1179932" y="37824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390061" y="4635293"/>
            <a:ext cx="4404259" cy="954662"/>
            <a:chOff x="2479781" y="4490238"/>
            <a:chExt cx="4404259" cy="954662"/>
          </a:xfrm>
        </p:grpSpPr>
        <p:grpSp>
          <p:nvGrpSpPr>
            <p:cNvPr id="21" name="组合 20"/>
            <p:cNvGrpSpPr/>
            <p:nvPr/>
          </p:nvGrpSpPr>
          <p:grpSpPr>
            <a:xfrm>
              <a:off x="4502025" y="4490238"/>
              <a:ext cx="360040" cy="954662"/>
              <a:chOff x="4502025" y="4490238"/>
              <a:chExt cx="360040" cy="954662"/>
            </a:xfrm>
          </p:grpSpPr>
          <p:sp>
            <p:nvSpPr>
              <p:cNvPr id="200" name="圆角矩形 199"/>
              <p:cNvSpPr/>
              <p:nvPr/>
            </p:nvSpPr>
            <p:spPr bwMode="auto">
              <a:xfrm>
                <a:off x="4502025" y="4734899"/>
                <a:ext cx="36004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:r>
                  <a:rPr lang="en-US" altLang="zh-CN" sz="5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|</a:t>
                </a:r>
                <a:endParaRPr lang="zh-CN" altLang="en-US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9" name="直接连接符 198"/>
              <p:cNvCxnSpPr/>
              <p:nvPr/>
            </p:nvCxnSpPr>
            <p:spPr bwMode="auto">
              <a:xfrm flipH="1" flipV="1">
                <a:off x="4689420" y="4490238"/>
                <a:ext cx="0" cy="2559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  <p:sp>
            <p:nvSpPr>
              <p:cNvPr id="19" name="矩形 18"/>
              <p:cNvSpPr/>
              <p:nvPr/>
            </p:nvSpPr>
            <p:spPr>
              <a:xfrm>
                <a:off x="4508018" y="5075568"/>
                <a:ext cx="340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dirty="0"/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2479781" y="4914919"/>
              <a:ext cx="2090599" cy="226056"/>
              <a:chOff x="3340664" y="3236395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340664" y="3236395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345977" y="3236395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8" name="组合 157"/>
            <p:cNvGrpSpPr/>
            <p:nvPr/>
          </p:nvGrpSpPr>
          <p:grpSpPr>
            <a:xfrm flipH="1">
              <a:off x="4857338" y="4908075"/>
              <a:ext cx="2026702" cy="240357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</p:grpSp>
      <p:grpSp>
        <p:nvGrpSpPr>
          <p:cNvPr id="9" name="组合 8"/>
          <p:cNvGrpSpPr/>
          <p:nvPr/>
        </p:nvGrpSpPr>
        <p:grpSpPr>
          <a:xfrm>
            <a:off x="1305257" y="5293487"/>
            <a:ext cx="2129974" cy="678632"/>
            <a:chOff x="1394977" y="5148432"/>
            <a:chExt cx="2129974" cy="678632"/>
          </a:xfrm>
        </p:grpSpPr>
        <p:sp>
          <p:nvSpPr>
            <p:cNvPr id="139" name="圆角矩形 138"/>
            <p:cNvSpPr/>
            <p:nvPr/>
          </p:nvSpPr>
          <p:spPr bwMode="auto">
            <a:xfrm>
              <a:off x="2303412" y="514843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0" rIns="0" bIns="144000" rtlCol="0" anchor="ctr"/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—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3" name="矩形 532"/>
            <p:cNvSpPr/>
            <p:nvPr/>
          </p:nvSpPr>
          <p:spPr>
            <a:xfrm>
              <a:off x="2299547" y="5457732"/>
              <a:ext cx="341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/>
            </a:p>
          </p:txBody>
        </p:sp>
        <p:cxnSp>
          <p:nvCxnSpPr>
            <p:cNvPr id="154" name="直接连接符 153"/>
            <p:cNvCxnSpPr/>
            <p:nvPr/>
          </p:nvCxnSpPr>
          <p:spPr bwMode="auto">
            <a:xfrm flipV="1">
              <a:off x="1397261" y="532451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53" name="直接连接符 152"/>
            <p:cNvCxnSpPr>
              <a:endCxn id="139" idx="1"/>
            </p:cNvCxnSpPr>
            <p:nvPr/>
          </p:nvCxnSpPr>
          <p:spPr bwMode="auto">
            <a:xfrm>
              <a:off x="1394977" y="5324514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grpSp>
          <p:nvGrpSpPr>
            <p:cNvPr id="167" name="组合 166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68" name="直接连接符 16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9" name="直接连接符 16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</p:grpSp>
      <p:sp>
        <p:nvSpPr>
          <p:cNvPr id="538" name="圆角矩形 537"/>
          <p:cNvSpPr/>
          <p:nvPr/>
        </p:nvSpPr>
        <p:spPr bwMode="auto">
          <a:xfrm>
            <a:off x="4179924" y="296665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5" name="圆角矩形 544"/>
          <p:cNvSpPr/>
          <p:nvPr/>
        </p:nvSpPr>
        <p:spPr bwMode="auto">
          <a:xfrm>
            <a:off x="1822802" y="3348197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00823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1179931" y="378208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圆角矩形 96"/>
          <p:cNvSpPr/>
          <p:nvPr/>
        </p:nvSpPr>
        <p:spPr bwMode="auto">
          <a:xfrm>
            <a:off x="2754730" y="2244302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5097512" y="2592857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99FF3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65180" y="5744315"/>
            <a:ext cx="1903519" cy="700950"/>
            <a:chOff x="2554900" y="5599260"/>
            <a:chExt cx="1903519" cy="700950"/>
          </a:xfrm>
        </p:grpSpPr>
        <p:sp>
          <p:nvSpPr>
            <p:cNvPr id="518" name="圆角矩形 51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6" name="矩形 535"/>
            <p:cNvSpPr/>
            <p:nvPr/>
          </p:nvSpPr>
          <p:spPr>
            <a:xfrm>
              <a:off x="3363167" y="5930878"/>
              <a:ext cx="3577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dirty="0"/>
            </a:p>
          </p:txBody>
        </p:sp>
        <p:grpSp>
          <p:nvGrpSpPr>
            <p:cNvPr id="101" name="组合 100"/>
            <p:cNvGrpSpPr/>
            <p:nvPr/>
          </p:nvGrpSpPr>
          <p:grpSpPr>
            <a:xfrm flipH="1">
              <a:off x="3700435" y="5750215"/>
              <a:ext cx="403471" cy="209101"/>
              <a:chOff x="3632014" y="4509120"/>
              <a:chExt cx="1269761" cy="137727"/>
            </a:xfrm>
          </p:grpSpPr>
          <p:cxnSp>
            <p:nvCxnSpPr>
              <p:cNvPr id="102" name="直接连接符 10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3" name="直接连接符 102"/>
              <p:cNvCxnSpPr/>
              <p:nvPr/>
            </p:nvCxnSpPr>
            <p:spPr bwMode="auto">
              <a:xfrm flipV="1">
                <a:off x="3632014" y="4509121"/>
                <a:ext cx="5312" cy="13772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>
              <a:off x="2894723" y="5754144"/>
              <a:ext cx="448066" cy="205164"/>
              <a:chOff x="3632014" y="4509120"/>
              <a:chExt cx="1269761" cy="135134"/>
            </a:xfrm>
          </p:grpSpPr>
          <p:cxnSp>
            <p:nvCxnSpPr>
              <p:cNvPr id="105" name="直接连接符 10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6" name="直接连接符 105"/>
              <p:cNvCxnSpPr/>
              <p:nvPr/>
            </p:nvCxnSpPr>
            <p:spPr bwMode="auto">
              <a:xfrm flipV="1">
                <a:off x="3632014" y="4509121"/>
                <a:ext cx="5314" cy="13513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8" name="矩形 107"/>
            <p:cNvSpPr/>
            <p:nvPr/>
          </p:nvSpPr>
          <p:spPr>
            <a:xfrm>
              <a:off x="3786440" y="5976299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2554900" y="5982661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1" name="直接连接符 110"/>
          <p:cNvCxnSpPr/>
          <p:nvPr/>
        </p:nvCxnSpPr>
        <p:spPr bwMode="auto">
          <a:xfrm>
            <a:off x="7499786" y="2030550"/>
            <a:ext cx="0" cy="7740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4762803" y="5734295"/>
            <a:ext cx="1868914" cy="698215"/>
            <a:chOff x="4852523" y="5589240"/>
            <a:chExt cx="1868914" cy="698215"/>
          </a:xfrm>
        </p:grpSpPr>
        <p:grpSp>
          <p:nvGrpSpPr>
            <p:cNvPr id="173" name="组合 172"/>
            <p:cNvGrpSpPr/>
            <p:nvPr/>
          </p:nvGrpSpPr>
          <p:grpSpPr>
            <a:xfrm flipH="1">
              <a:off x="5975535" y="5731929"/>
              <a:ext cx="394145" cy="227363"/>
              <a:chOff x="3632014" y="4509120"/>
              <a:chExt cx="1269761" cy="149756"/>
            </a:xfrm>
          </p:grpSpPr>
          <p:cxnSp>
            <p:nvCxnSpPr>
              <p:cNvPr id="174" name="直接连接符 1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2014" y="4509121"/>
                <a:ext cx="5312" cy="14975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4" name="组合 183"/>
            <p:cNvGrpSpPr/>
            <p:nvPr/>
          </p:nvGrpSpPr>
          <p:grpSpPr>
            <a:xfrm>
              <a:off x="5171225" y="5744815"/>
              <a:ext cx="441506" cy="225622"/>
              <a:chOff x="3632014" y="4509120"/>
              <a:chExt cx="1269761" cy="148609"/>
            </a:xfrm>
          </p:grpSpPr>
          <p:cxnSp>
            <p:nvCxnSpPr>
              <p:cNvPr id="186" name="直接连接符 1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7" name="直接连接符 186"/>
              <p:cNvCxnSpPr/>
              <p:nvPr/>
            </p:nvCxnSpPr>
            <p:spPr bwMode="auto">
              <a:xfrm flipV="1">
                <a:off x="3632014" y="4509121"/>
                <a:ext cx="5312" cy="1486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19" name="圆角矩形 518"/>
            <p:cNvSpPr/>
            <p:nvPr/>
          </p:nvSpPr>
          <p:spPr bwMode="auto">
            <a:xfrm>
              <a:off x="5599397" y="558924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7" name="矩形 536"/>
            <p:cNvSpPr/>
            <p:nvPr/>
          </p:nvSpPr>
          <p:spPr>
            <a:xfrm>
              <a:off x="5636385" y="5918123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dirty="0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6049458" y="5970433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852523" y="5968285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120168" y="5747552"/>
            <a:ext cx="1884174" cy="698215"/>
            <a:chOff x="7209888" y="5602497"/>
            <a:chExt cx="1884174" cy="698215"/>
          </a:xfrm>
        </p:grpSpPr>
        <p:grpSp>
          <p:nvGrpSpPr>
            <p:cNvPr id="116" name="组合 115"/>
            <p:cNvGrpSpPr/>
            <p:nvPr/>
          </p:nvGrpSpPr>
          <p:grpSpPr>
            <a:xfrm flipH="1">
              <a:off x="8345999" y="5745194"/>
              <a:ext cx="394145" cy="223091"/>
              <a:chOff x="3632014" y="4509120"/>
              <a:chExt cx="1269761" cy="146942"/>
            </a:xfrm>
          </p:grpSpPr>
          <p:cxnSp>
            <p:nvCxnSpPr>
              <p:cNvPr id="117" name="直接连接符 11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8" name="直接连接符 117"/>
              <p:cNvCxnSpPr/>
              <p:nvPr/>
            </p:nvCxnSpPr>
            <p:spPr bwMode="auto">
              <a:xfrm flipV="1">
                <a:off x="3632014" y="4509121"/>
                <a:ext cx="5312" cy="14694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21" name="组合 120"/>
            <p:cNvGrpSpPr/>
            <p:nvPr/>
          </p:nvGrpSpPr>
          <p:grpSpPr>
            <a:xfrm>
              <a:off x="7541689" y="5758063"/>
              <a:ext cx="441506" cy="218231"/>
              <a:chOff x="3632014" y="4509120"/>
              <a:chExt cx="1269761" cy="143741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H="1" flipV="1">
                <a:off x="3637326" y="4509121"/>
                <a:ext cx="24380" cy="14374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26" name="圆角矩形 125"/>
            <p:cNvSpPr/>
            <p:nvPr/>
          </p:nvSpPr>
          <p:spPr bwMode="auto">
            <a:xfrm>
              <a:off x="7969861" y="560249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8006849" y="5931380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dirty="0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8422083" y="5948900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209888" y="5970433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4614" y="5734295"/>
            <a:ext cx="1914654" cy="710970"/>
            <a:chOff x="434334" y="5589240"/>
            <a:chExt cx="1914654" cy="710970"/>
          </a:xfrm>
        </p:grpSpPr>
        <p:grpSp>
          <p:nvGrpSpPr>
            <p:cNvPr id="11" name="组合 10"/>
            <p:cNvGrpSpPr/>
            <p:nvPr/>
          </p:nvGrpSpPr>
          <p:grpSpPr>
            <a:xfrm>
              <a:off x="434334" y="5589240"/>
              <a:ext cx="1914654" cy="696419"/>
              <a:chOff x="434334" y="5589240"/>
              <a:chExt cx="1914654" cy="696419"/>
            </a:xfrm>
          </p:grpSpPr>
          <p:grpSp>
            <p:nvGrpSpPr>
              <p:cNvPr id="155" name="组合 154"/>
              <p:cNvGrpSpPr/>
              <p:nvPr/>
            </p:nvGrpSpPr>
            <p:grpSpPr>
              <a:xfrm flipH="1">
                <a:off x="1580733" y="5756575"/>
                <a:ext cx="403471" cy="226099"/>
                <a:chOff x="3632014" y="4509120"/>
                <a:chExt cx="1269761" cy="148923"/>
              </a:xfrm>
            </p:grpSpPr>
            <p:cxnSp>
              <p:nvCxnSpPr>
                <p:cNvPr id="156" name="直接连接符 155"/>
                <p:cNvCxnSpPr/>
                <p:nvPr/>
              </p:nvCxnSpPr>
              <p:spPr bwMode="auto">
                <a:xfrm>
                  <a:off x="3632014" y="4509120"/>
                  <a:ext cx="1269761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57" name="直接连接符 156"/>
                <p:cNvCxnSpPr/>
                <p:nvPr/>
              </p:nvCxnSpPr>
              <p:spPr bwMode="auto">
                <a:xfrm flipV="1">
                  <a:off x="3632014" y="4509121"/>
                  <a:ext cx="5312" cy="148922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none"/>
                </a:ln>
                <a:effectLst/>
              </p:spPr>
            </p:cxnSp>
          </p:grpSp>
          <p:grpSp>
            <p:nvGrpSpPr>
              <p:cNvPr id="191" name="组合 190"/>
              <p:cNvGrpSpPr/>
              <p:nvPr/>
            </p:nvGrpSpPr>
            <p:grpSpPr>
              <a:xfrm>
                <a:off x="775021" y="5760491"/>
                <a:ext cx="448066" cy="222157"/>
                <a:chOff x="3632014" y="4509120"/>
                <a:chExt cx="1269761" cy="146327"/>
              </a:xfrm>
            </p:grpSpPr>
            <p:cxnSp>
              <p:nvCxnSpPr>
                <p:cNvPr id="193" name="直接连接符 192"/>
                <p:cNvCxnSpPr/>
                <p:nvPr/>
              </p:nvCxnSpPr>
              <p:spPr bwMode="auto">
                <a:xfrm>
                  <a:off x="3632014" y="4509120"/>
                  <a:ext cx="1269761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95" name="直接连接符 194"/>
                <p:cNvCxnSpPr/>
                <p:nvPr/>
              </p:nvCxnSpPr>
              <p:spPr bwMode="auto">
                <a:xfrm flipV="1">
                  <a:off x="3632014" y="4509122"/>
                  <a:ext cx="5314" cy="14632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none"/>
                </a:ln>
                <a:effectLst/>
              </p:spPr>
            </p:cxnSp>
          </p:grpSp>
          <p:sp>
            <p:nvSpPr>
              <p:cNvPr id="517" name="圆角矩形 516"/>
              <p:cNvSpPr/>
              <p:nvPr/>
            </p:nvSpPr>
            <p:spPr bwMode="auto">
              <a:xfrm>
                <a:off x="1213857" y="5589240"/>
                <a:ext cx="36004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lIns="36000" tIns="91446" rIns="0" bIns="91446" rtlCol="0" anchor="ctr"/>
              <a:lstStyle/>
              <a:p>
                <a:pPr algn="ctr"/>
                <a:r>
                  <a:rPr lang="en-US" altLang="zh-CN" sz="5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|</a:t>
                </a:r>
                <a:endParaRPr lang="zh-CN" altLang="en-US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677009" y="5977882"/>
                <a:ext cx="6719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NULL</a:t>
                </a:r>
                <a:endPara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34334" y="5970433"/>
                <a:ext cx="6719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NULL</a:t>
                </a:r>
                <a:endPara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5" name="矩形 534"/>
            <p:cNvSpPr/>
            <p:nvPr/>
          </p:nvSpPr>
          <p:spPr>
            <a:xfrm>
              <a:off x="1204219" y="5930878"/>
              <a:ext cx="360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90809" y="5284825"/>
            <a:ext cx="2375777" cy="704511"/>
            <a:chOff x="5780529" y="5139770"/>
            <a:chExt cx="2375777" cy="704511"/>
          </a:xfrm>
        </p:grpSpPr>
        <p:sp>
          <p:nvSpPr>
            <p:cNvPr id="516" name="圆角矩形 515"/>
            <p:cNvSpPr/>
            <p:nvPr/>
          </p:nvSpPr>
          <p:spPr bwMode="auto">
            <a:xfrm>
              <a:off x="6690367" y="513977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0" rIns="0" bIns="144000" rtlCol="0" anchor="ctr"/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—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4" name="矩形 533"/>
            <p:cNvSpPr/>
            <p:nvPr/>
          </p:nvSpPr>
          <p:spPr>
            <a:xfrm>
              <a:off x="6462519" y="5474949"/>
              <a:ext cx="588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F</a:t>
              </a:r>
              <a:endParaRPr lang="zh-CN" altLang="en-US" dirty="0"/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7044645" y="5319790"/>
              <a:ext cx="1111661" cy="269450"/>
              <a:chOff x="6986605" y="3644733"/>
              <a:chExt cx="896122" cy="259901"/>
            </a:xfrm>
          </p:grpSpPr>
          <p:cxnSp>
            <p:nvCxnSpPr>
              <p:cNvPr id="165" name="直接连接符 164"/>
              <p:cNvCxnSpPr/>
              <p:nvPr/>
            </p:nvCxnSpPr>
            <p:spPr bwMode="auto">
              <a:xfrm flipH="1" flipV="1">
                <a:off x="6986605" y="3644733"/>
                <a:ext cx="892667" cy="39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6" name="直接连接符 165"/>
              <p:cNvCxnSpPr/>
              <p:nvPr/>
            </p:nvCxnSpPr>
            <p:spPr bwMode="auto">
              <a:xfrm flipH="1" flipV="1">
                <a:off x="7882727" y="3648669"/>
                <a:ext cx="0" cy="2559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1" name="组合 160"/>
            <p:cNvGrpSpPr/>
            <p:nvPr/>
          </p:nvGrpSpPr>
          <p:grpSpPr>
            <a:xfrm>
              <a:off x="5780529" y="5323728"/>
              <a:ext cx="900100" cy="252028"/>
              <a:chOff x="3632014" y="4509120"/>
              <a:chExt cx="1269761" cy="216024"/>
            </a:xfrm>
          </p:grpSpPr>
          <p:cxnSp>
            <p:nvCxnSpPr>
              <p:cNvPr id="162" name="直接连接符 1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3" name="直接连接符 1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</p:grpSp>
      <p:sp>
        <p:nvSpPr>
          <p:cNvPr id="523" name="圆角矩形 522"/>
          <p:cNvSpPr/>
          <p:nvPr/>
        </p:nvSpPr>
        <p:spPr bwMode="auto">
          <a:xfrm>
            <a:off x="7319766" y="231797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7" name="圆角矩形 546"/>
          <p:cNvSpPr/>
          <p:nvPr/>
        </p:nvSpPr>
        <p:spPr bwMode="auto">
          <a:xfrm>
            <a:off x="7319766" y="231797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645283" y="351382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4" name="圆角矩形 543"/>
          <p:cNvSpPr/>
          <p:nvPr/>
        </p:nvSpPr>
        <p:spPr bwMode="auto">
          <a:xfrm>
            <a:off x="6644204" y="351382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842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  <p:bldP spid="545" grpId="0" animBg="1"/>
      <p:bldP spid="96" grpId="0" animBg="1"/>
      <p:bldP spid="97" grpId="0" animBg="1"/>
      <p:bldP spid="98" grpId="0" animBg="1"/>
      <p:bldP spid="547" grpId="0" animBg="1"/>
      <p:bldP spid="5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伸展树：一种平衡二叉搜索树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892794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伸展树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除了拥有二叉查找树的性质之外，伸展树还具有的一个特点是：当某个节点被访问时，伸展树会通过旋转使该节点成为树根。这样做的好处是，下次要访问该节点时，能够迅速的访问到该节点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每次查找之后对树进行重构，把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被查找的条目搬移到离树根近一些的地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伸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展树应运而生，它是一种自调整形式的二叉查找树，它会沿着从某个节点到树根之间的路径，通过一系列的旋转把这个节点搬移到树根去。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46361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91216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树的实现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445" y="3663463"/>
            <a:ext cx="52934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: </a:t>
            </a:r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m_dimesion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</a:p>
          <a:p>
            <a:r>
              <a:rPr lang="en-US" altLang="zh-CN" sz="16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b="1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0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方向划分，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1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y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方向划分</a:t>
            </a:r>
            <a:endParaRPr lang="zh-CN" alt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m_pLeftChild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左孩子</a:t>
            </a:r>
            <a:endParaRPr lang="en-US" altLang="zh-CN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m_pRightChild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右孩子</a:t>
            </a:r>
            <a:endParaRPr lang="en-US" altLang="zh-CN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9886" y="2499344"/>
            <a:ext cx="4638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: </a:t>
            </a:r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Coordinate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char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m_data;  </a:t>
            </a:r>
          </a:p>
          <a:p>
            <a:r>
              <a:rPr lang="en-US" altLang="zh-CN" sz="16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b="1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点数据的类型</a:t>
            </a:r>
            <a:endParaRPr lang="en-US" altLang="zh-CN" sz="1600" b="1" kern="0" dirty="0" smtClean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5301144"/>
            <a:ext cx="34563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m_pRoot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944" y="5269955"/>
            <a:ext cx="457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RecArea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   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存放矩形区域左下和右上坐标</a:t>
            </a:r>
          </a:p>
          <a:p>
            <a:r>
              <a:rPr lang="en-US" altLang="zh-CN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Coordinate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m_minCoor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Coordinate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m_maxCoor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1232" y="1666049"/>
            <a:ext cx="47497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Coordinate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 smtClean="0"/>
              <a:t>        </a:t>
            </a:r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double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m_vector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[2];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点的坐标</a:t>
            </a:r>
            <a:endParaRPr lang="en-US" altLang="zh-CN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21032" y="3355686"/>
            <a:ext cx="1872208" cy="1012737"/>
            <a:chOff x="6660232" y="2485896"/>
            <a:chExt cx="1872208" cy="1012737"/>
          </a:xfrm>
        </p:grpSpPr>
        <p:grpSp>
          <p:nvGrpSpPr>
            <p:cNvPr id="4" name="组合 3"/>
            <p:cNvGrpSpPr/>
            <p:nvPr/>
          </p:nvGrpSpPr>
          <p:grpSpPr>
            <a:xfrm>
              <a:off x="6660232" y="2485896"/>
              <a:ext cx="1872208" cy="655072"/>
              <a:chOff x="6660232" y="2485896"/>
              <a:chExt cx="1872208" cy="65507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6660232" y="2485897"/>
                <a:ext cx="864096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m_data</a:t>
                </a:r>
                <a:endParaRPr lang="zh-CN" altLang="en-US" sz="1400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96336" y="2485896"/>
                <a:ext cx="936104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/>
                  <a:t>m_vector</a:t>
                </a:r>
                <a:endParaRPr lang="zh-CN" altLang="en-US" sz="1400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660232" y="2833191"/>
                <a:ext cx="1872208" cy="307777"/>
              </a:xfrm>
              <a:prstGeom prst="rect">
                <a:avLst/>
              </a:prstGeom>
              <a:solidFill>
                <a:srgbClr val="99C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 smtClean="0"/>
                  <a:t>m_dimension</a:t>
                </a:r>
                <a:endParaRPr lang="zh-CN" altLang="en-US" sz="1400" dirty="0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6660232" y="3190856"/>
              <a:ext cx="8640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 smtClean="0"/>
                <a:t>m_pLeft</a:t>
              </a:r>
              <a:endParaRPr lang="zh-CN" altLang="en-US" sz="14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589254" y="3190856"/>
              <a:ext cx="943186" cy="30777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 smtClean="0"/>
                <a:t>m_pRight</a:t>
              </a:r>
              <a:endParaRPr lang="zh-CN" altLang="en-US" sz="14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93990" y="3355686"/>
            <a:ext cx="1872208" cy="1012737"/>
            <a:chOff x="6660232" y="2485896"/>
            <a:chExt cx="1872208" cy="1012737"/>
          </a:xfrm>
        </p:grpSpPr>
        <p:grpSp>
          <p:nvGrpSpPr>
            <p:cNvPr id="17" name="组合 16"/>
            <p:cNvGrpSpPr/>
            <p:nvPr/>
          </p:nvGrpSpPr>
          <p:grpSpPr>
            <a:xfrm>
              <a:off x="6660232" y="2485896"/>
              <a:ext cx="1872208" cy="655072"/>
              <a:chOff x="6660232" y="2485896"/>
              <a:chExt cx="1872208" cy="655072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6660232" y="2485897"/>
                <a:ext cx="864096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m_data</a:t>
                </a:r>
                <a:endParaRPr lang="zh-CN" altLang="en-US" sz="14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596336" y="2485896"/>
                <a:ext cx="936104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/>
                  <a:t>m_vector</a:t>
                </a:r>
                <a:endParaRPr lang="zh-CN" altLang="en-US" sz="14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660232" y="2833191"/>
                <a:ext cx="1872208" cy="307777"/>
              </a:xfrm>
              <a:prstGeom prst="rect">
                <a:avLst/>
              </a:prstGeom>
              <a:solidFill>
                <a:srgbClr val="99C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 smtClean="0"/>
                  <a:t>m_dimension</a:t>
                </a:r>
                <a:endParaRPr lang="zh-CN" altLang="en-US" sz="1400" dirty="0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660232" y="3190856"/>
              <a:ext cx="8640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 smtClean="0"/>
                <a:t>m_pLeft</a:t>
              </a:r>
              <a:endParaRPr lang="zh-CN" altLang="en-US" sz="14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89254" y="3190856"/>
              <a:ext cx="943186" cy="30777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 smtClean="0"/>
                <a:t>m_pRight</a:t>
              </a:r>
              <a:endParaRPr lang="zh-CN" altLang="en-US" sz="14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09337" y="1924148"/>
            <a:ext cx="1872208" cy="1012737"/>
            <a:chOff x="6660232" y="2485896"/>
            <a:chExt cx="1872208" cy="1012737"/>
          </a:xfrm>
        </p:grpSpPr>
        <p:grpSp>
          <p:nvGrpSpPr>
            <p:cNvPr id="24" name="组合 23"/>
            <p:cNvGrpSpPr/>
            <p:nvPr/>
          </p:nvGrpSpPr>
          <p:grpSpPr>
            <a:xfrm>
              <a:off x="6660232" y="2485896"/>
              <a:ext cx="1872208" cy="655072"/>
              <a:chOff x="6660232" y="2485896"/>
              <a:chExt cx="1872208" cy="655072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6660232" y="2485897"/>
                <a:ext cx="864096" cy="3077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m_data</a:t>
                </a:r>
                <a:endParaRPr lang="zh-CN" altLang="en-US" sz="1400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7596336" y="2485896"/>
                <a:ext cx="936104" cy="307777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smtClean="0"/>
                  <a:t>m_vector</a:t>
                </a:r>
                <a:endParaRPr lang="zh-CN" altLang="en-US" sz="1400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660232" y="2833191"/>
                <a:ext cx="1872208" cy="307777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 smtClean="0"/>
                  <a:t>m_dimension</a:t>
                </a:r>
                <a:endParaRPr lang="zh-CN" altLang="en-US" sz="1400" dirty="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6660232" y="3190856"/>
              <a:ext cx="8640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 smtClean="0"/>
                <a:t>m_pLeft</a:t>
              </a:r>
              <a:endParaRPr lang="zh-CN" altLang="en-US" sz="14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89254" y="3190856"/>
              <a:ext cx="943186" cy="30777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 smtClean="0"/>
                <a:t>m_pRight</a:t>
              </a:r>
              <a:endParaRPr lang="zh-CN" altLang="en-US" sz="1400" dirty="0"/>
            </a:p>
          </p:txBody>
        </p:sp>
      </p:grpSp>
      <p:sp>
        <p:nvSpPr>
          <p:cNvPr id="15" name="矩形 14"/>
          <p:cNvSpPr/>
          <p:nvPr/>
        </p:nvSpPr>
        <p:spPr bwMode="auto">
          <a:xfrm>
            <a:off x="5775671" y="1883158"/>
            <a:ext cx="1939540" cy="1090938"/>
          </a:xfrm>
          <a:prstGeom prst="rect">
            <a:avLst/>
          </a:prstGeom>
          <a:noFill/>
          <a:ln w="158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692687" y="3311400"/>
            <a:ext cx="1939540" cy="1090938"/>
          </a:xfrm>
          <a:prstGeom prst="rect">
            <a:avLst/>
          </a:prstGeom>
          <a:noFill/>
          <a:ln w="158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853242" y="3313708"/>
            <a:ext cx="1939540" cy="1090938"/>
          </a:xfrm>
          <a:prstGeom prst="rect">
            <a:avLst/>
          </a:prstGeom>
          <a:noFill/>
          <a:ln w="158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>
            <a:endCxn id="15" idx="0"/>
          </p:cNvCxnSpPr>
          <p:nvPr/>
        </p:nvCxnSpPr>
        <p:spPr bwMode="auto">
          <a:xfrm>
            <a:off x="6745441" y="1419662"/>
            <a:ext cx="0" cy="4634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39" name="直接箭头连接符 38"/>
          <p:cNvCxnSpPr>
            <a:endCxn id="31" idx="0"/>
          </p:cNvCxnSpPr>
          <p:nvPr/>
        </p:nvCxnSpPr>
        <p:spPr bwMode="auto">
          <a:xfrm flipH="1">
            <a:off x="5662457" y="2974096"/>
            <a:ext cx="113214" cy="3373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42" name="直接箭头连接符 41"/>
          <p:cNvCxnSpPr>
            <a:endCxn id="32" idx="0"/>
          </p:cNvCxnSpPr>
          <p:nvPr/>
        </p:nvCxnSpPr>
        <p:spPr bwMode="auto">
          <a:xfrm>
            <a:off x="7715211" y="2968493"/>
            <a:ext cx="107801" cy="34521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sp>
        <p:nvSpPr>
          <p:cNvPr id="45" name="矩形 44"/>
          <p:cNvSpPr/>
          <p:nvPr/>
        </p:nvSpPr>
        <p:spPr>
          <a:xfrm>
            <a:off x="5492595" y="1329365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m_pRoot</a:t>
            </a:r>
            <a:endParaRPr lang="zh-CN" altLang="en-US" dirty="0"/>
          </a:p>
        </p:txBody>
      </p:sp>
      <p:cxnSp>
        <p:nvCxnSpPr>
          <p:cNvPr id="47" name="直接箭头连接符 46"/>
          <p:cNvCxnSpPr/>
          <p:nvPr/>
        </p:nvCxnSpPr>
        <p:spPr bwMode="auto">
          <a:xfrm flipH="1">
            <a:off x="4579473" y="4411647"/>
            <a:ext cx="113214" cy="3373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48" name="直接箭头连接符 47"/>
          <p:cNvCxnSpPr/>
          <p:nvPr/>
        </p:nvCxnSpPr>
        <p:spPr bwMode="auto">
          <a:xfrm>
            <a:off x="6632227" y="4406044"/>
            <a:ext cx="33297" cy="3320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>
            <a:off x="6853242" y="4411647"/>
            <a:ext cx="0" cy="3326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50" name="直接箭头连接符 49"/>
          <p:cNvCxnSpPr/>
          <p:nvPr/>
        </p:nvCxnSpPr>
        <p:spPr bwMode="auto">
          <a:xfrm>
            <a:off x="8792782" y="4406044"/>
            <a:ext cx="107801" cy="34521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9723385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1610272"/>
            <a:ext cx="928903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buildTree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&gt;&amp; 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   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在深度为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的层次，构造一棵对应于（子）集合</a:t>
            </a:r>
            <a:r>
              <a:rPr lang="en-US" altLang="zh-CN" sz="1600" b="1" kern="0" dirty="0" err="1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pointList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（</a:t>
            </a:r>
            <a:r>
              <a:rPr lang="en-US" altLang="zh-CN" sz="1600" b="1" kern="0" dirty="0" err="1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pL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)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(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子）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2d-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.empty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()) </a:t>
            </a:r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dimension = </a:t>
            </a:r>
            <a:r>
              <a:rPr lang="en-US" altLang="zh-CN" sz="16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% 2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            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确定划分方向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findMedialPoint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ist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b="1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                           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确定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中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位点</a:t>
            </a:r>
            <a:endParaRPr lang="en-US" altLang="zh-CN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istL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eft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istR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ight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左右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子树的点集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for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ist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.size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++)</a:t>
            </a:r>
          </a:p>
          <a:p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medianP.isBigger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点的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dimension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轴坐标小于中位点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pListLeft.push_back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          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归入左子树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medianP.isSmaller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轴坐标小于中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位点</a:t>
            </a:r>
            <a:endParaRPr lang="en-US" altLang="zh-CN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pListRight.push_back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         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归入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右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子树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(!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medianP.isEqual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      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多个点落在中位线的情况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pListRight.push_back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除了中位点外其它归入右子树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endParaRPr lang="zh-CN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mediaP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子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树根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lang="zh-CN" altLang="en-US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复制节点数据为</a:t>
            </a:r>
            <a:r>
              <a:rPr lang="en-US" altLang="zh-CN" sz="1600" b="1" kern="0" dirty="0" err="1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mediaP</a:t>
            </a:r>
            <a:endParaRPr lang="en-US" altLang="zh-CN" sz="1600" b="1" kern="0" dirty="0" smtClean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buildTree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pListLeft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+ 1);   </a:t>
            </a:r>
            <a:r>
              <a:rPr lang="en-US" altLang="zh-CN" sz="1600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深度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d+1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构建左子树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     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buildTree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ist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Right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+ 1);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//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深度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d+1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构建右子树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</a:t>
            </a:r>
          </a:p>
          <a:p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m_dimesion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dimension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设置节点的分割轴方向</a:t>
            </a:r>
          </a:p>
          <a:p>
            <a:r>
              <a:rPr lang="en-US" altLang="zh-CN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return</a:t>
            </a:r>
            <a:r>
              <a:rPr lang="en-US" altLang="zh-CN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4788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 bwMode="auto">
          <a:xfrm>
            <a:off x="548868" y="3727405"/>
            <a:ext cx="7842654" cy="2552477"/>
          </a:xfrm>
          <a:prstGeom prst="rect">
            <a:avLst/>
          </a:prstGeom>
          <a:solidFill>
            <a:srgbClr val="FFCCCC">
              <a:alpha val="44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57948" y="5578785"/>
            <a:ext cx="4692505" cy="722619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47953" y="3720820"/>
            <a:ext cx="3821389" cy="1830838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801985" y="4457008"/>
            <a:ext cx="1586439" cy="1824121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17640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查询（代码方法）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给定目标搜索区域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与节点矩形区域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是否与节点所对应的元素形成的分割线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无限长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是否相交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若不相交，则可对应减枝相应的左子树或右子树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若相交，则根据相交线划分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，递归进入左右子树判断，并判断该节点元素是否在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内（若是输出）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947240" y="4327667"/>
            <a:ext cx="1615241" cy="1182498"/>
          </a:xfrm>
          <a:prstGeom prst="rect">
            <a:avLst/>
          </a:prstGeom>
          <a:solidFill>
            <a:srgbClr val="99FF33">
              <a:alpha val="27000"/>
            </a:srgbClr>
          </a:solidFill>
          <a:ln w="25400" algn="ctr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5221613" y="3727405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 flipH="1" flipV="1">
            <a:off x="548868" y="5560953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 flipH="1" flipV="1">
            <a:off x="5229390" y="4446464"/>
            <a:ext cx="3162132" cy="71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6798983" y="4446464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4364264" y="3727405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2598152" y="5563710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flipH="1">
            <a:off x="548867" y="5770183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 flipH="1" flipV="1">
            <a:off x="5229389" y="4678591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>
            <a:off x="5877460" y="3727405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9" name="圆角矩形 38"/>
          <p:cNvSpPr/>
          <p:nvPr/>
        </p:nvSpPr>
        <p:spPr bwMode="auto">
          <a:xfrm>
            <a:off x="7497641" y="426684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6634818" y="567162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4185272" y="481348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2853124" y="536349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2421076" y="579956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1339282" y="558169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5044178" y="509436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6165492" y="447968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5697440" y="381424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4184244" y="481214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6165492" y="44792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5041593" y="508920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连接符 50"/>
          <p:cNvCxnSpPr/>
          <p:nvPr/>
        </p:nvCxnSpPr>
        <p:spPr bwMode="auto">
          <a:xfrm flipH="1" flipV="1">
            <a:off x="551834" y="4153353"/>
            <a:ext cx="3812430" cy="64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" name="圆角矩形 51"/>
          <p:cNvSpPr/>
          <p:nvPr/>
        </p:nvSpPr>
        <p:spPr bwMode="auto">
          <a:xfrm>
            <a:off x="3309756" y="396762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660291" y="5060399"/>
            <a:ext cx="399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367926" y="561845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641670" y="451476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028560" y="506039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3193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53" grpId="0" animBg="1"/>
      <p:bldP spid="3" grpId="0"/>
      <p:bldP spid="54" grpId="0"/>
      <p:bldP spid="5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 bwMode="auto">
          <a:xfrm>
            <a:off x="611560" y="1700808"/>
            <a:ext cx="7842654" cy="2552477"/>
          </a:xfrm>
          <a:prstGeom prst="rect">
            <a:avLst/>
          </a:prstGeom>
          <a:solidFill>
            <a:srgbClr val="FFCCCC">
              <a:alpha val="44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017412" y="2295842"/>
            <a:ext cx="1692188" cy="1182498"/>
          </a:xfrm>
          <a:prstGeom prst="rect">
            <a:avLst/>
          </a:prstGeom>
          <a:solidFill>
            <a:srgbClr val="99FF33">
              <a:alpha val="27000"/>
            </a:srgbClr>
          </a:solidFill>
          <a:ln w="25400" algn="ctr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5284305" y="1700808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611560" y="3534356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5292082" y="2419867"/>
            <a:ext cx="3162132" cy="71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861675" y="2419867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426956" y="1700808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660844" y="3537113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611559" y="3743586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5292081" y="2651994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940152" y="1700808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查询（代码方法）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5106870" y="306777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6228184" y="24530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760132" y="178764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580732" y="5559421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952664" y="5556025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5171225" y="5547669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4493705" y="4293096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2303412" y="495129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479781" y="4717777"/>
            <a:ext cx="2090599" cy="226056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2217228" y="5291343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</a:t>
            </a:r>
            <a:endParaRPr lang="zh-CN" altLang="en-US" sz="16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4857338" y="4710933"/>
            <a:ext cx="2209555" cy="918964"/>
            <a:chOff x="4857338" y="4908075"/>
            <a:chExt cx="2209555" cy="918964"/>
          </a:xfrm>
        </p:grpSpPr>
        <p:sp>
          <p:nvSpPr>
            <p:cNvPr id="82" name="圆角矩形 81"/>
            <p:cNvSpPr/>
            <p:nvPr/>
          </p:nvSpPr>
          <p:spPr bwMode="auto">
            <a:xfrm>
              <a:off x="6690367" y="513977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0" rIns="0" bIns="144000" rtlCol="0" anchor="ctr"/>
            <a:lstStyle/>
            <a:p>
              <a:pPr algn="ctr"/>
              <a:r>
                <a:rPr lang="en-US" altLang="zh-CN" sz="5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—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 flipH="1">
              <a:off x="4857338" y="4908075"/>
              <a:ext cx="2026702" cy="240357"/>
              <a:chOff x="3632014" y="4509120"/>
              <a:chExt cx="1269761" cy="216024"/>
            </a:xfrm>
          </p:grpSpPr>
          <p:cxnSp>
            <p:nvCxnSpPr>
              <p:cNvPr id="85" name="直接连接符 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6" name="直接连接符 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4" name="矩形 83"/>
            <p:cNvSpPr/>
            <p:nvPr/>
          </p:nvSpPr>
          <p:spPr>
            <a:xfrm>
              <a:off x="6720323" y="5488485"/>
              <a:ext cx="34657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600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665735" y="5123493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599397" y="5126586"/>
            <a:ext cx="1081232" cy="955454"/>
            <a:chOff x="5599397" y="5323728"/>
            <a:chExt cx="1081232" cy="955454"/>
          </a:xfrm>
        </p:grpSpPr>
        <p:sp>
          <p:nvSpPr>
            <p:cNvPr id="111" name="圆角矩形 110"/>
            <p:cNvSpPr/>
            <p:nvPr/>
          </p:nvSpPr>
          <p:spPr bwMode="auto">
            <a:xfrm>
              <a:off x="5599397" y="558924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5780529" y="5323728"/>
              <a:ext cx="900100" cy="252028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13" name="矩形 112"/>
            <p:cNvSpPr/>
            <p:nvPr/>
          </p:nvSpPr>
          <p:spPr>
            <a:xfrm>
              <a:off x="5661483" y="5940628"/>
              <a:ext cx="3626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 </a:t>
              </a:r>
              <a:endParaRPr lang="zh-CN" altLang="en-US" sz="1600" dirty="0"/>
            </a:p>
          </p:txBody>
        </p:sp>
      </p:grpSp>
      <p:sp>
        <p:nvSpPr>
          <p:cNvPr id="128" name="圆角矩形 127"/>
          <p:cNvSpPr/>
          <p:nvPr/>
        </p:nvSpPr>
        <p:spPr bwMode="auto">
          <a:xfrm>
            <a:off x="7963398" y="537369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017406" y="5721903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7044645" y="5122648"/>
            <a:ext cx="1111661" cy="26945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3" name="组合 132"/>
          <p:cNvGrpSpPr/>
          <p:nvPr/>
        </p:nvGrpSpPr>
        <p:grpSpPr>
          <a:xfrm>
            <a:off x="1218205" y="5108970"/>
            <a:ext cx="1089555" cy="921620"/>
            <a:chOff x="1213857" y="5324514"/>
            <a:chExt cx="1089555" cy="921620"/>
          </a:xfrm>
        </p:grpSpPr>
        <p:sp>
          <p:nvSpPr>
            <p:cNvPr id="134" name="圆角矩形 133"/>
            <p:cNvSpPr/>
            <p:nvPr/>
          </p:nvSpPr>
          <p:spPr bwMode="auto">
            <a:xfrm>
              <a:off x="1213857" y="558924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5" name="直接连接符 134"/>
            <p:cNvCxnSpPr/>
            <p:nvPr/>
          </p:nvCxnSpPr>
          <p:spPr bwMode="auto">
            <a:xfrm flipV="1">
              <a:off x="1397261" y="532451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394977" y="5324514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137" name="矩形 136"/>
            <p:cNvSpPr/>
            <p:nvPr/>
          </p:nvSpPr>
          <p:spPr>
            <a:xfrm>
              <a:off x="1226501" y="5907580"/>
              <a:ext cx="3417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600" dirty="0"/>
            </a:p>
          </p:txBody>
        </p:sp>
      </p:grpSp>
      <p:sp>
        <p:nvSpPr>
          <p:cNvPr id="157" name="圆角矩形 156"/>
          <p:cNvSpPr/>
          <p:nvPr/>
        </p:nvSpPr>
        <p:spPr bwMode="auto">
          <a:xfrm>
            <a:off x="4988251" y="588142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4748605" y="6077481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5341717" y="6068074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9" name="圆角矩形 138"/>
          <p:cNvSpPr/>
          <p:nvPr/>
        </p:nvSpPr>
        <p:spPr bwMode="auto">
          <a:xfrm>
            <a:off x="6228184" y="245268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5106822" y="306777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3" name="直接连接符 142"/>
          <p:cNvCxnSpPr/>
          <p:nvPr/>
        </p:nvCxnSpPr>
        <p:spPr bwMode="auto">
          <a:xfrm flipH="1" flipV="1">
            <a:off x="614526" y="2126756"/>
            <a:ext cx="3812430" cy="64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圆角矩形 145"/>
          <p:cNvSpPr/>
          <p:nvPr/>
        </p:nvSpPr>
        <p:spPr bwMode="auto">
          <a:xfrm>
            <a:off x="654902" y="58867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68718" y="6226770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839432" y="5563207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549291" y="588340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703314" y="5592962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962014" y="5596748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687355" y="589267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1019976" y="6070488"/>
            <a:ext cx="342195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78676" y="6074274"/>
            <a:ext cx="369715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57467" y="636558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971600" y="637019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5035415" y="6217571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4225894" y="637243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5254961" y="637704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965921" y="582364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8308814" y="5555980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7586661" y="5559766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7138009" y="585108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8292855" y="585569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783942" y="59209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669573" y="624890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3151657" y="6096450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2410357" y="6100236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2074214" y="63915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3103281" y="639616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 bwMode="auto">
          <a:xfrm>
            <a:off x="608340" y="3549560"/>
            <a:ext cx="4692505" cy="722619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65" y="5088227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48" y="546255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03" y="582364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77" y="5418682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41" y="5911574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56" y="6331898"/>
            <a:ext cx="599661" cy="450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39" y="5871244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矩形 139"/>
          <p:cNvSpPr/>
          <p:nvPr/>
        </p:nvSpPr>
        <p:spPr>
          <a:xfrm>
            <a:off x="5790898" y="2988005"/>
            <a:ext cx="399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2400" dirty="0"/>
          </a:p>
        </p:txBody>
      </p:sp>
      <p:sp>
        <p:nvSpPr>
          <p:cNvPr id="141" name="矩形 140"/>
          <p:cNvSpPr/>
          <p:nvPr/>
        </p:nvSpPr>
        <p:spPr bwMode="auto">
          <a:xfrm>
            <a:off x="605567" y="1673454"/>
            <a:ext cx="3821389" cy="1882863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4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90" y="612449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" name="圆角矩形 521"/>
          <p:cNvSpPr/>
          <p:nvPr/>
        </p:nvSpPr>
        <p:spPr bwMode="auto">
          <a:xfrm>
            <a:off x="2483768" y="37729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915816" y="333690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1401974" y="355510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0" name="圆角矩形 519"/>
          <p:cNvSpPr/>
          <p:nvPr/>
        </p:nvSpPr>
        <p:spPr bwMode="auto">
          <a:xfrm>
            <a:off x="3372448" y="19410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247964" y="27868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6852910" y="2419867"/>
            <a:ext cx="1586439" cy="1824121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697510" y="36450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7560333" y="224024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3367926" y="359658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1641670" y="249289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7028560" y="303852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9424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39" grpId="0" animBg="1"/>
      <p:bldP spid="142" grpId="0" animBg="1"/>
      <p:bldP spid="208" grpId="0" animBg="1"/>
      <p:bldP spid="140" grpId="0"/>
      <p:bldP spid="141" grpId="0" animBg="1"/>
      <p:bldP spid="145" grpId="0" animBg="1"/>
      <p:bldP spid="149" grpId="0"/>
      <p:bldP spid="150" grpId="0"/>
      <p:bldP spid="15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树范围查询实现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1556792"/>
            <a:ext cx="871296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RecArea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递归搜索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范围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内的点，返回于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result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(!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节点为空返回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dimension =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% 2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获得当前分割轴方向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flag =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.intersect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判断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节点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与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交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叠情况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(flag &lt;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0)                           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只有左子树相交的情况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(flag &gt;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0)                      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只有右子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树相交的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情况</a:t>
            </a:r>
            <a:endParaRPr lang="en-US" altLang="zh-CN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+ 1,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                                 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左右子树都相交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的情况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RecArea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smallerR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biggerR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b="1" kern="0" dirty="0" smtClean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.split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*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smallerR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biggerR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划分区域</a:t>
            </a:r>
            <a:endParaRPr lang="en-US" altLang="zh-CN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smallerR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</a:p>
          <a:p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+ 1,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bigger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分别在左右子树搜索，搜索区域划分为小区域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area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.include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 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.push_back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</a:p>
          <a:p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后序遍历判断，节点是否</a:t>
            </a:r>
            <a:r>
              <a:rPr lang="zh-CN" altLang="en-US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属于</a:t>
            </a:r>
            <a:r>
              <a:rPr lang="en-US" altLang="zh-CN" b="1" kern="0" dirty="0" smtClean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28240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8" cy="37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最近邻查询基本思想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查询：目标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从根结点开始，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与各个结点的比较结果向下访问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-Tree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直至叶结点。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与结点的比较指的是将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对应于结点中的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维度上的值与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进行比较，若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Q(k) &lt; 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，则访问左子树，否则访问右子树。达到叶子结点时，计算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与叶子结点上保存的数据之间的距离，记录下最小距离对应的数据点，记为当前“最近邻点”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最小距离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31651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8" cy="62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最近邻查询基本思想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Backtracking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 为找到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更近的“最近邻点”。即判断未被访问过的分支里是否还有离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更近的点，它们之间的距离小于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与其父结点下的未被访问过的分支之间的距离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则认为该分支中存在离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更近的数据，进入该结点，进行（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）步骤一样的查找过程，如果找到更近的数据点，则更新为当前的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“最近邻点”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与其父结点下的未被访问过的分支之间的距离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则说明该分支内不存在与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回溯的判断过程是从下往上进行的，直到回溯到根结点时已经不存在与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更近的分支为止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79656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395537" y="407707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5068282" y="4091527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 flipH="1" flipV="1">
            <a:off x="395537" y="5925075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 flipH="1" flipV="1">
            <a:off x="5076059" y="4810586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 flipH="1">
            <a:off x="6645652" y="4810586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4462961" y="4091527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2444821" y="5927832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 flipH="1">
            <a:off x="395536" y="6134305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 flipH="1" flipV="1">
            <a:off x="5076058" y="5042713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5724129" y="4091527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7" name="圆角矩形 16"/>
          <p:cNvSpPr/>
          <p:nvPr/>
        </p:nvSpPr>
        <p:spPr bwMode="auto">
          <a:xfrm>
            <a:off x="4282941" y="48490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2267745" y="61636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185951" y="594582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 bwMode="auto">
          <a:xfrm flipH="1">
            <a:off x="398503" y="4511255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6041241" y="44304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30196" y="4144296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544109" y="417836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5697353" y="4117233"/>
            <a:ext cx="1034887" cy="967951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5746586" y="4355994"/>
            <a:ext cx="468210" cy="26666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7" name="圆角矩形 26"/>
          <p:cNvSpPr/>
          <p:nvPr/>
        </p:nvSpPr>
        <p:spPr bwMode="auto">
          <a:xfrm>
            <a:off x="4890847" y="545849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6481487" y="603574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6012161" y="484380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967310" y="463411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5077078" y="4810587"/>
            <a:ext cx="2537841" cy="1824121"/>
          </a:xfrm>
          <a:prstGeom prst="rect">
            <a:avLst/>
          </a:prstGeom>
          <a:solidFill>
            <a:srgbClr val="FFFF00">
              <a:alpha val="71000"/>
            </a:srgb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8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树最近邻查询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将查询数据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从根开始，根据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所在的子树区域，沿节点的对应子树向下遍历到叶子节点，一旦此过程有新的节点与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距离降低，更新最小距离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回溯未访问过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的，可能更小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距离的分支。如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点在查询后落到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叶子节点，产生最小距离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Min=Dis(IP)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，但在其它未访问子树，如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的左子树内的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节点，存在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D(FP)&lt;Min</a:t>
            </a:r>
          </a:p>
        </p:txBody>
      </p:sp>
      <p:sp>
        <p:nvSpPr>
          <p:cNvPr id="33" name="矩形 32"/>
          <p:cNvSpPr/>
          <p:nvPr/>
        </p:nvSpPr>
        <p:spPr>
          <a:xfrm>
            <a:off x="7695667" y="4391545"/>
            <a:ext cx="14157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图中判断跳进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节点分支的条件为：</a:t>
            </a:r>
            <a:endParaRPr lang="en-US" altLang="zh-CN" sz="20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Min&gt;</a:t>
            </a:r>
            <a:r>
              <a:rPr lang="en-US" altLang="zh-CN" sz="20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sz="2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(PD)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 bwMode="auto">
          <a:xfrm>
            <a:off x="6237252" y="4617415"/>
            <a:ext cx="0" cy="1931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FF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7" name="矩形 46"/>
          <p:cNvSpPr/>
          <p:nvPr/>
        </p:nvSpPr>
        <p:spPr>
          <a:xfrm>
            <a:off x="5462820" y="5309407"/>
            <a:ext cx="909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23309" y="544729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2384385" y="4810586"/>
            <a:ext cx="1170055" cy="1154730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V="1">
            <a:off x="2881027" y="5381776"/>
            <a:ext cx="112041" cy="5407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8" name="圆角矩形 17"/>
          <p:cNvSpPr/>
          <p:nvPr/>
        </p:nvSpPr>
        <p:spPr bwMode="auto">
          <a:xfrm>
            <a:off x="2699793" y="572762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/>
          <p:cNvCxnSpPr/>
          <p:nvPr/>
        </p:nvCxnSpPr>
        <p:spPr bwMode="auto">
          <a:xfrm flipH="1">
            <a:off x="2987824" y="4511255"/>
            <a:ext cx="5244" cy="8619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FF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8" name="圆角矩形 47"/>
          <p:cNvSpPr/>
          <p:nvPr/>
        </p:nvSpPr>
        <p:spPr bwMode="auto">
          <a:xfrm>
            <a:off x="2813048" y="52017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94516" y="4062263"/>
            <a:ext cx="4068445" cy="463802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4315" y="398799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56425" y="433174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4598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46" grpId="0" animBg="1"/>
      <p:bldP spid="33" grpId="0"/>
      <p:bldP spid="47" grpId="0"/>
      <p:bldP spid="52" grpId="0"/>
      <p:bldP spid="53" grpId="0" animBg="1"/>
      <p:bldP spid="59" grpId="0" animBg="1"/>
      <p:bldP spid="6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942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660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2103" y="1124744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最近距离：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7339903" y="1524068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Dis(PH)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68" y="464632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3" name="直接连接符 132"/>
          <p:cNvCxnSpPr/>
          <p:nvPr/>
        </p:nvCxnSpPr>
        <p:spPr bwMode="auto">
          <a:xfrm>
            <a:off x="2655997" y="2458477"/>
            <a:ext cx="2130578" cy="8174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3190778" y="2800879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7346176" y="2095438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0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20" y="509528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文本框 140"/>
          <p:cNvSpPr txBox="1"/>
          <p:nvPr/>
        </p:nvSpPr>
        <p:spPr>
          <a:xfrm>
            <a:off x="7339903" y="2860739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Dis(PB)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Dis(PB)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7298743" y="3631233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By 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0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19" y="5567658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文本框 172"/>
          <p:cNvSpPr txBox="1"/>
          <p:nvPr/>
        </p:nvSpPr>
        <p:spPr>
          <a:xfrm>
            <a:off x="7314155" y="4329993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Dis(PC)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5" name="直接连接符 204"/>
          <p:cNvCxnSpPr/>
          <p:nvPr/>
        </p:nvCxnSpPr>
        <p:spPr bwMode="auto">
          <a:xfrm flipH="1">
            <a:off x="2618175" y="2451076"/>
            <a:ext cx="46071" cy="11268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10" name="矩形 209"/>
          <p:cNvSpPr/>
          <p:nvPr/>
        </p:nvSpPr>
        <p:spPr>
          <a:xfrm>
            <a:off x="2022458" y="2791391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7314155" y="4794876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2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5" y="607544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文本框 212"/>
          <p:cNvSpPr txBox="1"/>
          <p:nvPr/>
        </p:nvSpPr>
        <p:spPr>
          <a:xfrm>
            <a:off x="7323296" y="5451155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Dis(PA)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Dis(PA)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5" name="直接连接符 214"/>
          <p:cNvCxnSpPr/>
          <p:nvPr/>
        </p:nvCxnSpPr>
        <p:spPr bwMode="auto">
          <a:xfrm flipH="1">
            <a:off x="2685109" y="2111754"/>
            <a:ext cx="385218" cy="3683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16" name="矩形 215"/>
          <p:cNvSpPr/>
          <p:nvPr/>
        </p:nvSpPr>
        <p:spPr>
          <a:xfrm>
            <a:off x="2882034" y="228169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2475977" y="228090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5006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5" grpId="0"/>
      <p:bldP spid="138" grpId="0"/>
      <p:bldP spid="138" grpId="1"/>
      <p:bldP spid="139" grpId="0"/>
      <p:bldP spid="141" grpId="0"/>
      <p:bldP spid="142" grpId="0"/>
      <p:bldP spid="173" grpId="0"/>
      <p:bldP spid="210" grpId="0"/>
      <p:bldP spid="210" grpId="1"/>
      <p:bldP spid="211" grpId="0"/>
      <p:bldP spid="213" grpId="0"/>
      <p:bldP spid="2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 bwMode="auto">
          <a:xfrm>
            <a:off x="4804799" y="1698947"/>
            <a:ext cx="2516048" cy="2545176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29749" y="3539236"/>
            <a:ext cx="4652796" cy="736331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3" name="矩形 132"/>
          <p:cNvSpPr/>
          <p:nvPr/>
        </p:nvSpPr>
        <p:spPr bwMode="auto">
          <a:xfrm>
            <a:off x="4183730" y="1702025"/>
            <a:ext cx="598815" cy="1841654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942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660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23627" y="1653453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最近距离：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7351427" y="2052777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Dis(PA)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2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5" y="607544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" name="直接连接符 214"/>
          <p:cNvCxnSpPr/>
          <p:nvPr/>
        </p:nvCxnSpPr>
        <p:spPr bwMode="auto">
          <a:xfrm flipH="1">
            <a:off x="2685109" y="2111754"/>
            <a:ext cx="385218" cy="3683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16" name="矩形 215"/>
          <p:cNvSpPr/>
          <p:nvPr/>
        </p:nvSpPr>
        <p:spPr>
          <a:xfrm>
            <a:off x="2882034" y="228169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2475977" y="228090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330327" y="2640942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(PC)</a:t>
            </a: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7344014" y="3408355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(PB)</a:t>
            </a: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7330327" y="4258969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(PH)</a:t>
            </a: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65" y="548577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71" y="502831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415" y="4621412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文本框 163"/>
          <p:cNvSpPr txBox="1"/>
          <p:nvPr/>
        </p:nvSpPr>
        <p:spPr>
          <a:xfrm>
            <a:off x="7320846" y="5121405"/>
            <a:ext cx="186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节点终结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 bwMode="auto">
          <a:xfrm>
            <a:off x="2051720" y="1900003"/>
            <a:ext cx="1173749" cy="1108439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233264" y="1725235"/>
            <a:ext cx="4835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796989" y="361580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994248" y="3096121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35956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39" grpId="0" animBg="1"/>
      <p:bldP spid="133" grpId="0" animBg="1"/>
      <p:bldP spid="149" grpId="0"/>
      <p:bldP spid="151" grpId="0"/>
      <p:bldP spid="153" grpId="0"/>
      <p:bldP spid="164" grpId="0"/>
      <p:bldP spid="138" grpId="0"/>
      <p:bldP spid="140" grpId="0"/>
      <p:bldP spid="1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伸展树：一种平衡二叉搜索树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8927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伸展树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简单伸展树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双层伸展树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è¿éåå¾çæè¿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560840" cy="153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在这里插入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98886"/>
            <a:ext cx="2088232" cy="182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5733256"/>
            <a:ext cx="4619080" cy="1080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631" y="4365104"/>
            <a:ext cx="443098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36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942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007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98" y="498499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412103" y="1124744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最近距离：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7339903" y="1524068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Dis(PH)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363814" y="1986908"/>
            <a:ext cx="171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Hx</a:t>
            </a:r>
            <a:endParaRPr lang="en-US" altLang="zh-CN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7370216" y="2773210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&lt;Dis(PD)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7415438" y="3232799"/>
            <a:ext cx="154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</a:t>
            </a:r>
            <a:endParaRPr lang="en-US" altLang="zh-CN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35" y="551905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文本框 154"/>
          <p:cNvSpPr txBox="1"/>
          <p:nvPr/>
        </p:nvSpPr>
        <p:spPr>
          <a:xfrm>
            <a:off x="7396885" y="4069623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&lt;Dis(PE)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7354185" y="4587837"/>
            <a:ext cx="160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&lt;Ex</a:t>
            </a: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32" y="6073491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文本框 164"/>
          <p:cNvSpPr txBox="1"/>
          <p:nvPr/>
        </p:nvSpPr>
        <p:spPr>
          <a:xfrm>
            <a:off x="7412103" y="5505918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&lt;Dis(PF)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68" y="464632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文本框 227"/>
          <p:cNvSpPr txBox="1"/>
          <p:nvPr/>
        </p:nvSpPr>
        <p:spPr>
          <a:xfrm>
            <a:off x="7412102" y="6084214"/>
            <a:ext cx="175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左右子树空，回溯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3" name="直接连接符 132"/>
          <p:cNvCxnSpPr/>
          <p:nvPr/>
        </p:nvCxnSpPr>
        <p:spPr bwMode="auto">
          <a:xfrm flipH="1">
            <a:off x="4786575" y="2516506"/>
            <a:ext cx="84348" cy="7594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4" name="圆角矩形 143"/>
          <p:cNvSpPr/>
          <p:nvPr/>
        </p:nvSpPr>
        <p:spPr bwMode="auto">
          <a:xfrm>
            <a:off x="4682351" y="23523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852888" y="274361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82730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5" grpId="0"/>
      <p:bldP spid="149" grpId="0"/>
      <p:bldP spid="151" grpId="0"/>
      <p:bldP spid="153" grpId="0"/>
      <p:bldP spid="155" grpId="0"/>
      <p:bldP spid="156" grpId="0"/>
      <p:bldP spid="165" grpId="0"/>
      <p:bldP spid="228" grpId="0"/>
      <p:bldP spid="13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54"/>
          <p:cNvSpPr/>
          <p:nvPr/>
        </p:nvSpPr>
        <p:spPr bwMode="auto">
          <a:xfrm>
            <a:off x="6376703" y="2424307"/>
            <a:ext cx="929607" cy="1819816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106328" y="169636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4087824" y="1766337"/>
            <a:ext cx="1508238" cy="1502347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808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007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2103" y="1475492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最近距离：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7346176" y="1238528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Dis(PH)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32" y="6073491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文本框 172"/>
          <p:cNvSpPr txBox="1"/>
          <p:nvPr/>
        </p:nvSpPr>
        <p:spPr>
          <a:xfrm>
            <a:off x="7468354" y="1898388"/>
            <a:ext cx="95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回溯：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7306310" y="2230382"/>
            <a:ext cx="197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(PE)</a:t>
            </a:r>
          </a:p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的右子树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7299809" y="2884456"/>
            <a:ext cx="197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(PD)</a:t>
            </a:r>
          </a:p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的右子树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3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07" y="549482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" name="文本框 223"/>
          <p:cNvSpPr txBox="1"/>
          <p:nvPr/>
        </p:nvSpPr>
        <p:spPr>
          <a:xfrm>
            <a:off x="7430521" y="3568622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&lt;Dis(PI)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7298743" y="3988801"/>
            <a:ext cx="192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(PH)</a:t>
            </a:r>
          </a:p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的左子树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7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682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文本框 138"/>
          <p:cNvSpPr txBox="1"/>
          <p:nvPr/>
        </p:nvSpPr>
        <p:spPr>
          <a:xfrm>
            <a:off x="7430842" y="4706794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&lt;Dis(PB)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7338256" y="5089368"/>
            <a:ext cx="181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By</a:t>
            </a: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的右子树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98" y="553013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文本框 141"/>
          <p:cNvSpPr txBox="1"/>
          <p:nvPr/>
        </p:nvSpPr>
        <p:spPr>
          <a:xfrm>
            <a:off x="7430520" y="5816217"/>
            <a:ext cx="175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&gt;Dis(PC)</a:t>
            </a:r>
          </a:p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=Dis(PC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/>
        </p:nvCxnSpPr>
        <p:spPr bwMode="auto">
          <a:xfrm flipH="1">
            <a:off x="4786575" y="2516506"/>
            <a:ext cx="84348" cy="7594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连接符 148"/>
          <p:cNvCxnSpPr/>
          <p:nvPr/>
        </p:nvCxnSpPr>
        <p:spPr bwMode="auto">
          <a:xfrm flipH="1">
            <a:off x="4193875" y="2539874"/>
            <a:ext cx="666346" cy="1075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4682351" y="23523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52888" y="274361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73144" y="210936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18" y="553013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574" y="498062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13" y="459653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矩形 155"/>
          <p:cNvSpPr/>
          <p:nvPr/>
        </p:nvSpPr>
        <p:spPr>
          <a:xfrm>
            <a:off x="6479796" y="2834527"/>
            <a:ext cx="8189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4943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73" grpId="0"/>
      <p:bldP spid="206" grpId="0"/>
      <p:bldP spid="222" grpId="0"/>
      <p:bldP spid="224" grpId="0"/>
      <p:bldP spid="226" grpId="0"/>
      <p:bldP spid="139" grpId="0"/>
      <p:bldP spid="140" grpId="0"/>
      <p:bldP spid="142" grpId="0"/>
      <p:bldP spid="6" grpId="0"/>
      <p:bldP spid="150" grpId="0"/>
      <p:bldP spid="15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54"/>
          <p:cNvSpPr/>
          <p:nvPr/>
        </p:nvSpPr>
        <p:spPr bwMode="auto">
          <a:xfrm>
            <a:off x="125430" y="3543525"/>
            <a:ext cx="4672705" cy="664217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6376703" y="2424307"/>
            <a:ext cx="929607" cy="1819816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60619" y="1716664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007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2103" y="1323820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最近距离：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7339903" y="1723144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Dis(PC)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98" y="553013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文本框 137"/>
          <p:cNvSpPr txBox="1"/>
          <p:nvPr/>
        </p:nvSpPr>
        <p:spPr>
          <a:xfrm>
            <a:off x="7346176" y="2076194"/>
            <a:ext cx="1762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</a:t>
            </a:r>
            <a:endParaRPr lang="en-US" altLang="zh-CN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  <a:endParaRPr lang="en-US" altLang="zh-CN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为空，返回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331716" y="4823616"/>
            <a:ext cx="186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(PB)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6" name="直接连接符 125"/>
          <p:cNvCxnSpPr/>
          <p:nvPr/>
        </p:nvCxnSpPr>
        <p:spPr bwMode="auto">
          <a:xfrm flipH="1">
            <a:off x="4193875" y="2539874"/>
            <a:ext cx="666346" cy="1075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27" name="矩形 126"/>
          <p:cNvSpPr/>
          <p:nvPr/>
        </p:nvSpPr>
        <p:spPr>
          <a:xfrm>
            <a:off x="4173144" y="210936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4682351" y="23523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326362" y="3160344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(PC)</a:t>
            </a: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59" y="604914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文本框 131"/>
          <p:cNvSpPr txBox="1"/>
          <p:nvPr/>
        </p:nvSpPr>
        <p:spPr>
          <a:xfrm>
            <a:off x="7276167" y="4014943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&lt;Dis(PA)</a:t>
            </a:r>
          </a:p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回溯到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7330055" y="5678215"/>
            <a:ext cx="186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节点终结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9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69" y="5013188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25" y="463705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椭圆 141"/>
          <p:cNvSpPr/>
          <p:nvPr/>
        </p:nvSpPr>
        <p:spPr bwMode="auto">
          <a:xfrm>
            <a:off x="4139952" y="1916832"/>
            <a:ext cx="1326232" cy="1227416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6479796" y="2834527"/>
            <a:ext cx="8189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2975578" y="354616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0344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" grpId="0"/>
      <p:bldP spid="145" grpId="0"/>
      <p:bldP spid="138" grpId="0"/>
      <p:bldP spid="149" grpId="0"/>
      <p:bldP spid="129" grpId="0"/>
      <p:bldP spid="132" grpId="0"/>
      <p:bldP spid="133" grpId="0"/>
      <p:bldP spid="15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树最近邻查询实现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695" y="6424350"/>
            <a:ext cx="8740148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先序遍历，必进入其中一棵子树分支，另一个分支进入与否依垂直距离判断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667986"/>
            <a:ext cx="94685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Coordinate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(!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dimension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% 2;</a:t>
            </a:r>
          </a:p>
          <a:p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&lt;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</a:t>
            </a:r>
            <a:r>
              <a:rPr lang="en-US" altLang="zh-CN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=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.isSmaller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&gt;=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</a:t>
            </a:r>
          </a:p>
          <a:p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else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</a:t>
            </a:r>
            <a:r>
              <a:rPr lang="en-US" altLang="zh-CN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&gt;=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</a:t>
            </a:r>
          </a:p>
          <a:p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 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</a:t>
            </a:r>
            <a:r>
              <a:rPr lang="en-US" altLang="zh-CN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54934" y="3031450"/>
            <a:ext cx="5780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查询过程，即递归中的先序遍历，先访问根节点数据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39552" y="2843584"/>
            <a:ext cx="8496944" cy="513408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576" y="4433995"/>
            <a:ext cx="831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// 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分情况进行左右子树的查询与回溯，目标为于左子树则左子树必进入，</a:t>
            </a:r>
            <a:endParaRPr lang="en-US" altLang="zh-CN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右子树视回溯过程的垂直距离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39552" y="3400782"/>
            <a:ext cx="8496944" cy="1679544"/>
          </a:xfrm>
          <a:prstGeom prst="rect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2856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 animBg="1"/>
      <p:bldP spid="8" grpId="0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545632" cy="398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3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树：多维空间数据划分和搜索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维度越高时，搜索效率越差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BBF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Best-Bin-First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，优先级队列）优化搜索速度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树应用于多维数据处理，如图像的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特征匹配（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维特征）、计算机图形学中的光线跟踪、数据挖掘分类与检索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img.my.csdn.net/uploads/201211/20/1353404255_24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39975"/>
            <a:ext cx="2160240" cy="20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860050" y="6309320"/>
            <a:ext cx="2309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3d-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树（</a:t>
            </a:r>
            <a:r>
              <a:rPr lang="en-US" altLang="zh-CN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x,y,z</a:t>
            </a:r>
            <a:r>
              <a:rPr lang="en-US" altLang="zh-CN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划分）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47761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91880" y="2852936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</a:t>
            </a:r>
            <a:r>
              <a:rPr lang="zh-CN" alt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谢！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893891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262339" y="1268760"/>
            <a:ext cx="8774157" cy="398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BBF 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维度越高时，搜索效率越差：原因维度高回溯次数大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为降低回溯次数，限制回溯次数上限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怎样保证在最大回溯次数内找到的最近邻比较接近真实最近邻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 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优先级队列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核心思想：每分支离目标点距离和相交情况不一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72652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844824"/>
            <a:ext cx="8408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ACACA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zh-CN" altLang="en-US" b="0" i="0" dirty="0">
              <a:solidFill>
                <a:srgbClr val="ACACAC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62339" y="1268760"/>
            <a:ext cx="8774157" cy="546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BBF 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的当前最近邻点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从根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结点开始，将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与中间结点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node(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k,m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进行比较，根据比较结果选择某个树分支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Branch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（或称为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）；并将未被选择的另一个树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分支所在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的树中位置和它跟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之间的距离一起保存到一个优先级队列中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）的过程，对树分支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Branch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进行如上比较和选择，直至访问到叶子结点，然后计算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与叶子结点中保存的数据之间的距离，并记录下最小距离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以及对应的数据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70699971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62339" y="1268760"/>
            <a:ext cx="8774157" cy="546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BBF 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BBF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回溯：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回溯次数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BTmax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）如果当前回溯的次数小于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BTmax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不为空，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中取出最小距离对应的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Branch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，然后按照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访问该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Branch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直至达到叶子结点；计算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与叶子结点中各个数据间距离，如果有比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更小的值，则将该值赋给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，该数据则被认为是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的当前近似最近邻点；</a:t>
            </a: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）重复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）步骤，直到回溯次数大于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BTmax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为空时，查找结束，此时得到的数据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和距离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的近似最近邻点和它们之间的距离。</a:t>
            </a: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205613816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 smtClean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412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数据规模的增长远远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快于存储能力的增长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为何不扩大内存？存储器的容量越大则访问速度越慢，即需要在存储容量及访问速度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做折中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使用高速缓存策略（分级存储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-457200">
              <a:spcAft>
                <a:spcPts val="600"/>
              </a:spcAft>
              <a:buClr>
                <a:srgbClr val="C00000"/>
              </a:buClr>
              <a:buFont typeface="+mj-ea"/>
              <a:buAutoNum type="circleNumDbPlai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静态随机访问存储器（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的高速缓存，是磁盘（硬盘）存取速度的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万倍（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-457200">
              <a:spcAft>
                <a:spcPts val="600"/>
              </a:spcAft>
              <a:buClr>
                <a:srgbClr val="C00000"/>
              </a:buClr>
              <a:buFont typeface="+mj-ea"/>
              <a:buAutoNum type="circleNumDbPlain"/>
              <a:defRPr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动态随机访问存储器（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），内存，是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磁盘（硬盘）存取速度的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="1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353755"/>
              </p:ext>
            </p:extLst>
          </p:nvPr>
        </p:nvGraphicFramePr>
        <p:xfrm>
          <a:off x="4365345" y="1217540"/>
          <a:ext cx="4513341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928">
                  <a:extLst>
                    <a:ext uri="{9D8B030D-6E8A-4147-A177-3AD203B41FA5}">
                      <a16:colId xmlns:a16="http://schemas.microsoft.com/office/drawing/2014/main" val="213241302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8459959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286637127"/>
                    </a:ext>
                  </a:extLst>
                </a:gridCol>
                <a:gridCol w="1008117">
                  <a:extLst>
                    <a:ext uri="{9D8B030D-6E8A-4147-A177-3AD203B41FA5}">
                      <a16:colId xmlns:a16="http://schemas.microsoft.com/office/drawing/2014/main" val="4075200873"/>
                    </a:ext>
                  </a:extLst>
                </a:gridCol>
              </a:tblGrid>
              <a:tr h="1680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年代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数据规模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存储能力（内存）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比值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37959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1980’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8332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2000’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100GB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1GB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7242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</a:t>
                      </a:r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’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100TB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128GB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3245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9369" r="4885"/>
          <a:stretch/>
        </p:blipFill>
        <p:spPr>
          <a:xfrm>
            <a:off x="4090074" y="5028214"/>
            <a:ext cx="4608512" cy="18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4242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  <a:headEnd/>
          <a:tailEnd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2" charset="-122"/>
            <a:ea typeface="黑体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ysDash"/>
          <a:round/>
          <a:headEnd type="none"/>
          <a:tailEnd type="arrow"/>
        </a:ln>
        <a:effectLst/>
      </a:spPr>
      <a:bodyPr/>
      <a:lstStyle/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31732</TotalTime>
  <Words>10507</Words>
  <Application>Microsoft Office PowerPoint</Application>
  <PresentationFormat>全屏显示(4:3)</PresentationFormat>
  <Paragraphs>2545</Paragraphs>
  <Slides>88</Slides>
  <Notes>85</Notes>
  <HiddenSlides>3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108" baseType="lpstr">
      <vt:lpstr>Baoli SC</vt:lpstr>
      <vt:lpstr>仿宋_GB2312</vt:lpstr>
      <vt:lpstr>黑体</vt:lpstr>
      <vt:lpstr>楷体_GB2312</vt:lpstr>
      <vt:lpstr>隶书</vt:lpstr>
      <vt:lpstr>宋体</vt:lpstr>
      <vt:lpstr>微软雅黑</vt:lpstr>
      <vt:lpstr>微软雅黑</vt:lpstr>
      <vt:lpstr>新宋体</vt:lpstr>
      <vt:lpstr>幼圆</vt:lpstr>
      <vt:lpstr>Arial</vt:lpstr>
      <vt:lpstr>Arial Black</vt:lpstr>
      <vt:lpstr>Calibri</vt:lpstr>
      <vt:lpstr>Cambria Math</vt:lpstr>
      <vt:lpstr>Consolas</vt:lpstr>
      <vt:lpstr>Courier New</vt:lpstr>
      <vt:lpstr>Tahoma</vt:lpstr>
      <vt:lpstr>Times New Roman</vt:lpstr>
      <vt:lpstr>Wingdings</vt:lpstr>
      <vt:lpstr>Tsinghua</vt:lpstr>
      <vt:lpstr>PowerPoint 演示文稿</vt:lpstr>
      <vt:lpstr>计算机科学中的各种树</vt:lpstr>
      <vt:lpstr>回顾：二叉搜索树概念</vt:lpstr>
      <vt:lpstr>回顾：二叉搜索树的搜索</vt:lpstr>
      <vt:lpstr>回顾：二叉搜索树的搜索实现</vt:lpstr>
      <vt:lpstr>回顾：AVL树</vt:lpstr>
      <vt:lpstr>伸展树：一种平衡二叉搜索树</vt:lpstr>
      <vt:lpstr>伸展树：一种平衡二叉搜索树</vt:lpstr>
      <vt:lpstr>B树：背景</vt:lpstr>
      <vt:lpstr>B树：背景</vt:lpstr>
      <vt:lpstr>B树：背景</vt:lpstr>
      <vt:lpstr>B树：多路平衡查找</vt:lpstr>
      <vt:lpstr>B树：多路平衡查找</vt:lpstr>
      <vt:lpstr>B树：多路平衡查找</vt:lpstr>
      <vt:lpstr>B树：多路平衡查找</vt:lpstr>
      <vt:lpstr>B树：多路平衡查找</vt:lpstr>
      <vt:lpstr>B树题目</vt:lpstr>
      <vt:lpstr>B树题目</vt:lpstr>
      <vt:lpstr>B-树 数据结构</vt:lpstr>
      <vt:lpstr>B-树 数据结构</vt:lpstr>
      <vt:lpstr>B-树：关键码查找</vt:lpstr>
      <vt:lpstr>B-树：关键码查找</vt:lpstr>
      <vt:lpstr>B-树：关键码插入</vt:lpstr>
      <vt:lpstr>B-树：关键码插入</vt:lpstr>
      <vt:lpstr>B-树：关键码插入</vt:lpstr>
      <vt:lpstr>B-树：关键码插入</vt:lpstr>
      <vt:lpstr>B-树：关键码插入</vt:lpstr>
      <vt:lpstr>PowerPoint 演示文稿</vt:lpstr>
      <vt:lpstr>PowerPoint 演示文稿</vt:lpstr>
      <vt:lpstr>B-树：关键码删除</vt:lpstr>
      <vt:lpstr>B-树：关键码删除</vt:lpstr>
      <vt:lpstr>B-树：关键码删除</vt:lpstr>
      <vt:lpstr>B-树：关键码删除</vt:lpstr>
      <vt:lpstr>B-树：关键码删除</vt:lpstr>
      <vt:lpstr>B-树：关键码删除</vt:lpstr>
      <vt:lpstr>B-树：插入删除验证</vt:lpstr>
      <vt:lpstr>回顾：AVL树平衡化旋转</vt:lpstr>
      <vt:lpstr>回顾：AVL树平衡化旋转</vt:lpstr>
      <vt:lpstr>回顾：AVL树 3+4 组装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红黑树：背景</vt:lpstr>
      <vt:lpstr>红黑树：背景</vt:lpstr>
      <vt:lpstr>红黑树：特性</vt:lpstr>
      <vt:lpstr>红黑树：等价性</vt:lpstr>
      <vt:lpstr>红黑树：等价性</vt:lpstr>
      <vt:lpstr>红黑树：平衡性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红黑树：节点删除</vt:lpstr>
      <vt:lpstr>总结</vt:lpstr>
      <vt:lpstr>kd-tree</vt:lpstr>
      <vt:lpstr>一维范围查询</vt:lpstr>
      <vt:lpstr>二维范围查询</vt:lpstr>
      <vt:lpstr>一维范围查询</vt:lpstr>
      <vt:lpstr>一维范围查询</vt:lpstr>
      <vt:lpstr>一维范围查询</vt:lpstr>
      <vt:lpstr>一维范围查询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kd-树</vt:lpstr>
      <vt:lpstr>PowerPoint 演示文稿</vt:lpstr>
      <vt:lpstr>kd-树</vt:lpstr>
      <vt:lpstr>kd-树</vt:lpstr>
      <vt:lpstr>kd-树</vt:lpstr>
    </vt:vector>
  </TitlesOfParts>
  <Company>江苏大丰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dinggg</cp:lastModifiedBy>
  <cp:revision>2663</cp:revision>
  <dcterms:created xsi:type="dcterms:W3CDTF">2011-01-31T10:16:12Z</dcterms:created>
  <dcterms:modified xsi:type="dcterms:W3CDTF">2021-11-01T05:23:04Z</dcterms:modified>
</cp:coreProperties>
</file>